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62" r:id="rId5"/>
    <p:sldId id="273" r:id="rId6"/>
    <p:sldId id="275" r:id="rId7"/>
    <p:sldId id="288" r:id="rId8"/>
    <p:sldId id="287" r:id="rId9"/>
    <p:sldId id="263" r:id="rId10"/>
    <p:sldId id="266" r:id="rId11"/>
    <p:sldId id="269" r:id="rId12"/>
    <p:sldId id="280" r:id="rId13"/>
    <p:sldId id="281" r:id="rId14"/>
    <p:sldId id="282" r:id="rId15"/>
    <p:sldId id="279" r:id="rId16"/>
    <p:sldId id="283" r:id="rId17"/>
    <p:sldId id="278" r:id="rId18"/>
    <p:sldId id="284" r:id="rId19"/>
    <p:sldId id="285" r:id="rId20"/>
    <p:sldId id="286" r:id="rId21"/>
    <p:sldId id="289" r:id="rId22"/>
  </p:sldIdLst>
  <p:sldSz cx="9144000" cy="5143500" type="screen16x9"/>
  <p:notesSz cx="9926638" cy="6797675"/>
  <p:defaultTextStyle>
    <a:defPPr>
      <a:defRPr lang="ru-RU"/>
    </a:defPPr>
    <a:lvl1pPr marL="0" algn="l" defTabSz="7256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2834" algn="l" defTabSz="7256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5668" algn="l" defTabSz="7256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8502" algn="l" defTabSz="7256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51336" algn="l" defTabSz="7256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14170" algn="l" defTabSz="7256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77004" algn="l" defTabSz="7256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39837" algn="l" defTabSz="7256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02671" algn="l" defTabSz="7256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85">
          <p15:clr>
            <a:srgbClr val="A4A3A4"/>
          </p15:clr>
        </p15:guide>
        <p15:guide id="2" pos="17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2D"/>
    <a:srgbClr val="005A9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3" autoAdjust="0"/>
  </p:normalViewPr>
  <p:slideViewPr>
    <p:cSldViewPr>
      <p:cViewPr varScale="1">
        <p:scale>
          <a:sx n="83" d="100"/>
          <a:sy n="83" d="100"/>
        </p:scale>
        <p:origin x="-704" y="-56"/>
      </p:cViewPr>
      <p:guideLst>
        <p:guide orient="horz" pos="2285"/>
        <p:guide pos="17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178" cy="339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24" y="0"/>
            <a:ext cx="4301178" cy="339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1B105-B87B-4C01-9398-C19EB07EE32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211" y="3229062"/>
            <a:ext cx="7940216" cy="3059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460"/>
            <a:ext cx="4301178" cy="3395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24" y="6456460"/>
            <a:ext cx="4301178" cy="3395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9657E-F384-4A63-A7DF-90DDCEAEC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666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834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668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502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336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70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004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39837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671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657E-F384-4A63-A7DF-90DDCEAEC47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648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178" y="1594485"/>
            <a:ext cx="7776685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356" y="2880360"/>
            <a:ext cx="6404329" cy="39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5237" y="524206"/>
            <a:ext cx="6078566" cy="246221"/>
          </a:xfrm>
        </p:spPr>
        <p:txBody>
          <a:bodyPr lIns="0" tIns="0" rIns="0" bIns="0"/>
          <a:lstStyle>
            <a:lvl1pPr>
              <a:defRPr sz="1600" b="0" i="0">
                <a:solidFill>
                  <a:srgbClr val="0062A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8308" y="1862338"/>
            <a:ext cx="7052423" cy="307777"/>
          </a:xfrm>
        </p:spPr>
        <p:txBody>
          <a:bodyPr lIns="0" tIns="0" rIns="0" bIns="0"/>
          <a:lstStyle>
            <a:lvl1pPr>
              <a:defRPr sz="2000" b="1" i="0">
                <a:solidFill>
                  <a:srgbClr val="0062A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6471" y="4989709"/>
            <a:ext cx="8767957" cy="0"/>
          </a:xfrm>
          <a:custGeom>
            <a:avLst/>
            <a:gdLst/>
            <a:ahLst/>
            <a:cxnLst/>
            <a:rect l="l" t="t" r="r" b="b"/>
            <a:pathLst>
              <a:path w="11045190">
                <a:moveTo>
                  <a:pt x="0" y="0"/>
                </a:moveTo>
                <a:lnTo>
                  <a:pt x="11045037" y="0"/>
                </a:lnTo>
              </a:path>
            </a:pathLst>
          </a:custGeom>
          <a:ln w="63500">
            <a:solidFill>
              <a:srgbClr val="0062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41680" y="565603"/>
            <a:ext cx="0" cy="4398927"/>
          </a:xfrm>
          <a:custGeom>
            <a:avLst/>
            <a:gdLst/>
            <a:ahLst/>
            <a:cxnLst/>
            <a:rect l="l" t="t" r="r" b="b"/>
            <a:pathLst>
              <a:path h="5544820">
                <a:moveTo>
                  <a:pt x="0" y="0"/>
                </a:moveTo>
                <a:lnTo>
                  <a:pt x="0" y="5544807"/>
                </a:lnTo>
              </a:path>
            </a:pathLst>
          </a:custGeom>
          <a:ln w="63512">
            <a:solidFill>
              <a:srgbClr val="0062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59103" y="565603"/>
            <a:ext cx="0" cy="4399431"/>
          </a:xfrm>
          <a:custGeom>
            <a:avLst/>
            <a:gdLst/>
            <a:ahLst/>
            <a:cxnLst/>
            <a:rect l="l" t="t" r="r" b="b"/>
            <a:pathLst>
              <a:path h="5545455">
                <a:moveTo>
                  <a:pt x="0" y="0"/>
                </a:moveTo>
                <a:lnTo>
                  <a:pt x="0" y="5545353"/>
                </a:lnTo>
              </a:path>
            </a:pathLst>
          </a:custGeom>
          <a:ln w="63500">
            <a:solidFill>
              <a:srgbClr val="0062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16471" y="0"/>
            <a:ext cx="8767957" cy="565735"/>
          </a:xfrm>
          <a:custGeom>
            <a:avLst/>
            <a:gdLst/>
            <a:ahLst/>
            <a:cxnLst/>
            <a:rect l="l" t="t" r="r" b="b"/>
            <a:pathLst>
              <a:path w="11045190" h="713105">
                <a:moveTo>
                  <a:pt x="0" y="712939"/>
                </a:moveTo>
                <a:lnTo>
                  <a:pt x="11045037" y="712939"/>
                </a:lnTo>
                <a:lnTo>
                  <a:pt x="11045037" y="0"/>
                </a:lnTo>
                <a:lnTo>
                  <a:pt x="0" y="0"/>
                </a:lnTo>
                <a:lnTo>
                  <a:pt x="0" y="712939"/>
                </a:lnTo>
                <a:close/>
              </a:path>
            </a:pathLst>
          </a:custGeom>
          <a:solidFill>
            <a:srgbClr val="006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1058" y="687042"/>
            <a:ext cx="3061778" cy="687143"/>
          </a:xfrm>
          <a:custGeom>
            <a:avLst/>
            <a:gdLst/>
            <a:ahLst/>
            <a:cxnLst/>
            <a:rect l="l" t="t" r="r" b="b"/>
            <a:pathLst>
              <a:path w="3856990" h="866139">
                <a:moveTo>
                  <a:pt x="3856507" y="866038"/>
                </a:moveTo>
                <a:lnTo>
                  <a:pt x="0" y="866038"/>
                </a:lnTo>
                <a:lnTo>
                  <a:pt x="0" y="0"/>
                </a:lnTo>
                <a:lnTo>
                  <a:pt x="3856507" y="0"/>
                </a:lnTo>
                <a:lnTo>
                  <a:pt x="3856507" y="866038"/>
                </a:lnTo>
                <a:close/>
              </a:path>
            </a:pathLst>
          </a:custGeom>
          <a:solidFill>
            <a:srgbClr val="006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666212" y="687032"/>
            <a:ext cx="3414130" cy="670015"/>
          </a:xfrm>
          <a:custGeom>
            <a:avLst/>
            <a:gdLst/>
            <a:ahLst/>
            <a:cxnLst/>
            <a:rect l="l" t="t" r="r" b="b"/>
            <a:pathLst>
              <a:path w="4300855" h="844550">
                <a:moveTo>
                  <a:pt x="4300575" y="844016"/>
                </a:moveTo>
                <a:lnTo>
                  <a:pt x="0" y="844016"/>
                </a:lnTo>
                <a:lnTo>
                  <a:pt x="0" y="0"/>
                </a:lnTo>
                <a:lnTo>
                  <a:pt x="4300575" y="0"/>
                </a:lnTo>
                <a:lnTo>
                  <a:pt x="4300575" y="844016"/>
                </a:lnTo>
                <a:close/>
              </a:path>
            </a:pathLst>
          </a:custGeom>
          <a:solidFill>
            <a:srgbClr val="006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60949" y="2846980"/>
            <a:ext cx="3017419" cy="672534"/>
          </a:xfrm>
          <a:custGeom>
            <a:avLst/>
            <a:gdLst/>
            <a:ahLst/>
            <a:cxnLst/>
            <a:rect l="l" t="t" r="r" b="b"/>
            <a:pathLst>
              <a:path w="3801110" h="847725">
                <a:moveTo>
                  <a:pt x="3800944" y="847128"/>
                </a:moveTo>
                <a:lnTo>
                  <a:pt x="0" y="847128"/>
                </a:lnTo>
                <a:lnTo>
                  <a:pt x="0" y="0"/>
                </a:lnTo>
                <a:lnTo>
                  <a:pt x="3800944" y="0"/>
                </a:lnTo>
                <a:lnTo>
                  <a:pt x="3800944" y="847128"/>
                </a:lnTo>
                <a:close/>
              </a:path>
            </a:pathLst>
          </a:custGeom>
          <a:solidFill>
            <a:srgbClr val="006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5237" y="524206"/>
            <a:ext cx="6078566" cy="246221"/>
          </a:xfrm>
        </p:spPr>
        <p:txBody>
          <a:bodyPr lIns="0" tIns="0" rIns="0" bIns="0"/>
          <a:lstStyle>
            <a:lvl1pPr>
              <a:defRPr sz="1600" b="0" i="0">
                <a:solidFill>
                  <a:srgbClr val="0062A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452" y="1183005"/>
            <a:ext cx="3979833" cy="39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1755" y="1183005"/>
            <a:ext cx="3979833" cy="39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5237" y="524206"/>
            <a:ext cx="6078566" cy="246221"/>
          </a:xfrm>
        </p:spPr>
        <p:txBody>
          <a:bodyPr lIns="0" tIns="0" rIns="0" bIns="0"/>
          <a:lstStyle>
            <a:lvl1pPr>
              <a:defRPr sz="1600" b="0" i="0">
                <a:solidFill>
                  <a:srgbClr val="0062A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6471" y="4989709"/>
            <a:ext cx="8767957" cy="0"/>
          </a:xfrm>
          <a:custGeom>
            <a:avLst/>
            <a:gdLst/>
            <a:ahLst/>
            <a:cxnLst/>
            <a:rect l="l" t="t" r="r" b="b"/>
            <a:pathLst>
              <a:path w="11045190">
                <a:moveTo>
                  <a:pt x="0" y="0"/>
                </a:moveTo>
                <a:lnTo>
                  <a:pt x="11045037" y="0"/>
                </a:lnTo>
              </a:path>
            </a:pathLst>
          </a:custGeom>
          <a:ln w="63500">
            <a:solidFill>
              <a:srgbClr val="0062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5237" y="524206"/>
            <a:ext cx="607856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rgbClr val="0062A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8308" y="1862338"/>
            <a:ext cx="7052423" cy="39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0062A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0674" y="4783455"/>
            <a:ext cx="29276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452" y="4783455"/>
            <a:ext cx="210427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7310" y="4783455"/>
            <a:ext cx="210427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62834">
        <a:defRPr>
          <a:latin typeface="+mn-lt"/>
          <a:ea typeface="+mn-ea"/>
          <a:cs typeface="+mn-cs"/>
        </a:defRPr>
      </a:lvl2pPr>
      <a:lvl3pPr marL="725668">
        <a:defRPr>
          <a:latin typeface="+mn-lt"/>
          <a:ea typeface="+mn-ea"/>
          <a:cs typeface="+mn-cs"/>
        </a:defRPr>
      </a:lvl3pPr>
      <a:lvl4pPr marL="1088502">
        <a:defRPr>
          <a:latin typeface="+mn-lt"/>
          <a:ea typeface="+mn-ea"/>
          <a:cs typeface="+mn-cs"/>
        </a:defRPr>
      </a:lvl4pPr>
      <a:lvl5pPr marL="1451336">
        <a:defRPr>
          <a:latin typeface="+mn-lt"/>
          <a:ea typeface="+mn-ea"/>
          <a:cs typeface="+mn-cs"/>
        </a:defRPr>
      </a:lvl5pPr>
      <a:lvl6pPr marL="1814170">
        <a:defRPr>
          <a:latin typeface="+mn-lt"/>
          <a:ea typeface="+mn-ea"/>
          <a:cs typeface="+mn-cs"/>
        </a:defRPr>
      </a:lvl6pPr>
      <a:lvl7pPr marL="2177004">
        <a:defRPr>
          <a:latin typeface="+mn-lt"/>
          <a:ea typeface="+mn-ea"/>
          <a:cs typeface="+mn-cs"/>
        </a:defRPr>
      </a:lvl7pPr>
      <a:lvl8pPr marL="2539837">
        <a:defRPr>
          <a:latin typeface="+mn-lt"/>
          <a:ea typeface="+mn-ea"/>
          <a:cs typeface="+mn-cs"/>
        </a:defRPr>
      </a:lvl8pPr>
      <a:lvl9pPr marL="290267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62834">
        <a:defRPr>
          <a:latin typeface="+mn-lt"/>
          <a:ea typeface="+mn-ea"/>
          <a:cs typeface="+mn-cs"/>
        </a:defRPr>
      </a:lvl2pPr>
      <a:lvl3pPr marL="725668">
        <a:defRPr>
          <a:latin typeface="+mn-lt"/>
          <a:ea typeface="+mn-ea"/>
          <a:cs typeface="+mn-cs"/>
        </a:defRPr>
      </a:lvl3pPr>
      <a:lvl4pPr marL="1088502">
        <a:defRPr>
          <a:latin typeface="+mn-lt"/>
          <a:ea typeface="+mn-ea"/>
          <a:cs typeface="+mn-cs"/>
        </a:defRPr>
      </a:lvl4pPr>
      <a:lvl5pPr marL="1451336">
        <a:defRPr>
          <a:latin typeface="+mn-lt"/>
          <a:ea typeface="+mn-ea"/>
          <a:cs typeface="+mn-cs"/>
        </a:defRPr>
      </a:lvl5pPr>
      <a:lvl6pPr marL="1814170">
        <a:defRPr>
          <a:latin typeface="+mn-lt"/>
          <a:ea typeface="+mn-ea"/>
          <a:cs typeface="+mn-cs"/>
        </a:defRPr>
      </a:lvl6pPr>
      <a:lvl7pPr marL="2177004">
        <a:defRPr>
          <a:latin typeface="+mn-lt"/>
          <a:ea typeface="+mn-ea"/>
          <a:cs typeface="+mn-cs"/>
        </a:defRPr>
      </a:lvl7pPr>
      <a:lvl8pPr marL="2539837">
        <a:defRPr>
          <a:latin typeface="+mn-lt"/>
          <a:ea typeface="+mn-ea"/>
          <a:cs typeface="+mn-cs"/>
        </a:defRPr>
      </a:lvl8pPr>
      <a:lvl9pPr marL="290267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5389" y="283559"/>
            <a:ext cx="1104921" cy="1158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535237" y="524206"/>
            <a:ext cx="6078566" cy="74884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951431">
              <a:spcBef>
                <a:spcPts val="79"/>
              </a:spcBef>
            </a:pPr>
            <a:r>
              <a:rPr spc="-4" dirty="0"/>
              <a:t>Правительство Ростовской </a:t>
            </a:r>
            <a:r>
              <a:rPr dirty="0"/>
              <a:t>области</a:t>
            </a:r>
          </a:p>
          <a:p>
            <a:pPr marL="951431" marR="4031"/>
            <a:r>
              <a:rPr spc="-4" dirty="0"/>
              <a:t>Министерство сельского хозяйства </a:t>
            </a:r>
            <a:r>
              <a:rPr dirty="0"/>
              <a:t>и </a:t>
            </a:r>
            <a:r>
              <a:rPr spc="-4" dirty="0"/>
              <a:t>продовольствия  Ростовской</a:t>
            </a:r>
            <a:r>
              <a:rPr spc="-8" dirty="0"/>
              <a:t> </a:t>
            </a:r>
            <a:r>
              <a:rPr dirty="0"/>
              <a:t>области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2133600" y="1906773"/>
            <a:ext cx="7010400" cy="2337714"/>
          </a:xfrm>
          <a:prstGeom prst="rect">
            <a:avLst/>
          </a:prstGeom>
        </p:spPr>
        <p:txBody>
          <a:bodyPr vert="horz" wrap="square" lIns="0" tIns="44346" rIns="0" bIns="0" rtlCol="0">
            <a:spAutoFit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Об итогах деятельности 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министерства сельского хозяйства и  продовольствия области в 2020 году и задачах на 2021 год</a:t>
            </a:r>
          </a:p>
          <a:p>
            <a:pPr algn="l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460407">
              <a:spcBef>
                <a:spcPts val="8"/>
              </a:spcBef>
            </a:pPr>
            <a:endParaRPr sz="23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460407">
              <a:spcBef>
                <a:spcPts val="8"/>
              </a:spcBef>
            </a:pPr>
            <a:endParaRPr sz="26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28154" y="141670"/>
            <a:ext cx="0" cy="1496199"/>
          </a:xfrm>
          <a:custGeom>
            <a:avLst/>
            <a:gdLst/>
            <a:ahLst/>
            <a:cxnLst/>
            <a:rect l="l" t="t" r="r" b="b"/>
            <a:pathLst>
              <a:path h="1885950">
                <a:moveTo>
                  <a:pt x="0" y="0"/>
                </a:moveTo>
                <a:lnTo>
                  <a:pt x="0" y="1885556"/>
                </a:lnTo>
              </a:path>
            </a:pathLst>
          </a:custGeom>
          <a:ln w="3175">
            <a:solidFill>
              <a:srgbClr val="0062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28153" y="141666"/>
            <a:ext cx="0" cy="1496199"/>
          </a:xfrm>
          <a:custGeom>
            <a:avLst/>
            <a:gdLst/>
            <a:ahLst/>
            <a:cxnLst/>
            <a:rect l="l" t="t" r="r" b="b"/>
            <a:pathLst>
              <a:path h="1885950">
                <a:moveTo>
                  <a:pt x="0" y="0"/>
                </a:moveTo>
                <a:lnTo>
                  <a:pt x="0" y="1885569"/>
                </a:lnTo>
              </a:path>
            </a:pathLst>
          </a:custGeom>
          <a:ln w="12700">
            <a:solidFill>
              <a:srgbClr val="0062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AutoShape 2" descr="https://www.donland.ru/upload/uf/fd7/kombayny-_1_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1" y="3409950"/>
            <a:ext cx="5105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object 6"/>
          <p:cNvSpPr txBox="1">
            <a:spLocks/>
          </p:cNvSpPr>
          <p:nvPr/>
        </p:nvSpPr>
        <p:spPr>
          <a:xfrm>
            <a:off x="685800" y="133350"/>
            <a:ext cx="7696200" cy="287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10079" rIns="0" bIns="0" rtlCol="0">
            <a:spAutoFit/>
          </a:bodyPr>
          <a:lstStyle/>
          <a:p>
            <a:pPr marL="10079" marR="0" lvl="0" indent="0" algn="ctr" defTabSz="91440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ИТОГИ РАЗВИТИЯ АГРОПРОМЫШЛЕННОГО КОМПЛЕКСА В  2020 ГОДУ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object 77"/>
          <p:cNvSpPr txBox="1"/>
          <p:nvPr/>
        </p:nvSpPr>
        <p:spPr>
          <a:xfrm>
            <a:off x="1447800" y="514350"/>
            <a:ext cx="6019800" cy="25639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Малые формы хозяйствования</a:t>
            </a:r>
            <a:endParaRPr sz="1800" b="1" dirty="0">
              <a:solidFill>
                <a:schemeClr val="accent6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36" name="object 17"/>
          <p:cNvSpPr txBox="1"/>
          <p:nvPr/>
        </p:nvSpPr>
        <p:spPr>
          <a:xfrm>
            <a:off x="228600" y="1504950"/>
            <a:ext cx="44958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СОБРАНО</a:t>
            </a:r>
            <a:r>
              <a:rPr lang="ru-RU" sz="1300" dirty="0" smtClean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ЗЕРНОВЫХ И ЗЕРНОБОБОВЫХ КУЛЬТУР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37" name="object 19"/>
          <p:cNvSpPr txBox="1"/>
          <p:nvPr/>
        </p:nvSpPr>
        <p:spPr>
          <a:xfrm>
            <a:off x="4419600" y="1428750"/>
            <a:ext cx="1905000" cy="271927"/>
          </a:xfrm>
          <a:prstGeom prst="rect">
            <a:avLst/>
          </a:prstGeom>
        </p:spPr>
        <p:txBody>
          <a:bodyPr vert="horz" wrap="square" lIns="0" tIns="55937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4,6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млн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тонн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(107%)</a:t>
            </a:r>
            <a:endParaRPr sz="13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2400" y="1809750"/>
            <a:ext cx="1828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СОБРАНО ОВОЩЕЙ</a:t>
            </a:r>
            <a:endParaRPr lang="ru-RU" dirty="0">
              <a:latin typeface="Tahoma"/>
              <a:cs typeface="Tahoma"/>
            </a:endParaRPr>
          </a:p>
        </p:txBody>
      </p:sp>
      <p:sp>
        <p:nvSpPr>
          <p:cNvPr id="39" name="object 19"/>
          <p:cNvSpPr txBox="1"/>
          <p:nvPr/>
        </p:nvSpPr>
        <p:spPr>
          <a:xfrm>
            <a:off x="2057400" y="1809750"/>
            <a:ext cx="2438400" cy="271927"/>
          </a:xfrm>
          <a:prstGeom prst="rect">
            <a:avLst/>
          </a:prstGeom>
        </p:spPr>
        <p:txBody>
          <a:bodyPr vert="horz" wrap="square" lIns="0" tIns="55937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131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 тыс.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тонн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(111%)</a:t>
            </a:r>
            <a:endParaRPr sz="13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40" name="object 17"/>
          <p:cNvSpPr txBox="1"/>
          <p:nvPr/>
        </p:nvSpPr>
        <p:spPr>
          <a:xfrm>
            <a:off x="228600" y="2190750"/>
            <a:ext cx="24384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НАДОЕНО МОЛОКА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41" name="object 19"/>
          <p:cNvSpPr txBox="1"/>
          <p:nvPr/>
        </p:nvSpPr>
        <p:spPr>
          <a:xfrm>
            <a:off x="1981200" y="2114550"/>
            <a:ext cx="2133600" cy="271927"/>
          </a:xfrm>
          <a:prstGeom prst="rect">
            <a:avLst/>
          </a:prstGeom>
        </p:spPr>
        <p:txBody>
          <a:bodyPr vert="horz" wrap="square" lIns="0" tIns="55937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115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тыс.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тонн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(117%)</a:t>
            </a:r>
            <a:endParaRPr sz="13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42" name="object 17"/>
          <p:cNvSpPr txBox="1"/>
          <p:nvPr/>
        </p:nvSpPr>
        <p:spPr>
          <a:xfrm>
            <a:off x="228600" y="2571750"/>
            <a:ext cx="37338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РЕАЛИЗОВАНО НА УБОЙ СКОТА И ПТИЦЫ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43" name="object 19"/>
          <p:cNvSpPr txBox="1"/>
          <p:nvPr/>
        </p:nvSpPr>
        <p:spPr>
          <a:xfrm>
            <a:off x="3810000" y="2495550"/>
            <a:ext cx="2057400" cy="271927"/>
          </a:xfrm>
          <a:prstGeom prst="rect">
            <a:avLst/>
          </a:prstGeom>
        </p:spPr>
        <p:txBody>
          <a:bodyPr vert="horz" wrap="square" lIns="0" tIns="55937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39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тыс.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тонн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(112%)</a:t>
            </a:r>
            <a:endParaRPr sz="13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44" name="object 77"/>
          <p:cNvSpPr txBox="1"/>
          <p:nvPr/>
        </p:nvSpPr>
        <p:spPr>
          <a:xfrm>
            <a:off x="838200" y="819150"/>
            <a:ext cx="5638800" cy="25639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600" b="1" dirty="0" smtClean="0">
                <a:latin typeface="Tahoma"/>
                <a:cs typeface="Tahoma"/>
              </a:rPr>
              <a:t>Государственная поддержка </a:t>
            </a:r>
            <a:r>
              <a:rPr lang="ru-RU" b="1" dirty="0" smtClean="0">
                <a:solidFill>
                  <a:srgbClr val="002060"/>
                </a:solidFill>
                <a:latin typeface="Tahoma"/>
                <a:cs typeface="Tahoma"/>
              </a:rPr>
              <a:t>1 474,4 </a:t>
            </a:r>
            <a:r>
              <a:rPr lang="ru-RU"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млн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рублей</a:t>
            </a:r>
            <a:r>
              <a:rPr lang="ru-RU" sz="1600" b="1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endParaRPr sz="1800" b="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45" name="object 77"/>
          <p:cNvSpPr txBox="1"/>
          <p:nvPr/>
        </p:nvSpPr>
        <p:spPr>
          <a:xfrm>
            <a:off x="152400" y="1200150"/>
            <a:ext cx="4343400" cy="25639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600" b="1" dirty="0" smtClean="0">
                <a:latin typeface="Tahoma"/>
                <a:cs typeface="Tahoma"/>
              </a:rPr>
              <a:t>Крестьянские (фермерские) хозяйства</a:t>
            </a:r>
            <a:endParaRPr sz="1800" b="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pic>
        <p:nvPicPr>
          <p:cNvPr id="28" name="Рисунок 27" descr="fermer1.jpg"/>
          <p:cNvPicPr>
            <a:picLocks noChangeAspect="1"/>
          </p:cNvPicPr>
          <p:nvPr/>
        </p:nvPicPr>
        <p:blipFill>
          <a:blip r:embed="rId2" cstate="print"/>
          <a:srcRect l="11111"/>
          <a:stretch>
            <a:fillRect/>
          </a:stretch>
        </p:blipFill>
        <p:spPr>
          <a:xfrm>
            <a:off x="6324600" y="666750"/>
            <a:ext cx="2438400" cy="1747464"/>
          </a:xfrm>
          <a:prstGeom prst="rect">
            <a:avLst/>
          </a:prstGeom>
        </p:spPr>
      </p:pic>
      <p:pic>
        <p:nvPicPr>
          <p:cNvPr id="1026" name="Picture 2" descr="\\storage\Storage\Животноводство и МФХ\Управление МФХ\Отдел кооперации\Общая\!СОВЕЩАНИЯ\2020\2020.07.03_поездка в Песчанку\ФОТО\IMG-20200529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495550"/>
            <a:ext cx="2438400" cy="1828800"/>
          </a:xfrm>
          <a:prstGeom prst="rect">
            <a:avLst/>
          </a:prstGeom>
          <a:noFill/>
        </p:spPr>
      </p:pic>
      <p:sp>
        <p:nvSpPr>
          <p:cNvPr id="46" name="object 77"/>
          <p:cNvSpPr txBox="1"/>
          <p:nvPr/>
        </p:nvSpPr>
        <p:spPr>
          <a:xfrm>
            <a:off x="381000" y="3028950"/>
            <a:ext cx="4343400" cy="25639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600" b="1" dirty="0" smtClean="0">
                <a:latin typeface="Tahoma"/>
                <a:cs typeface="Tahoma"/>
              </a:rPr>
              <a:t>Сельскохозяйственные кооперативы</a:t>
            </a:r>
            <a:endParaRPr sz="1800" b="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47" name="object 17"/>
          <p:cNvSpPr txBox="1"/>
          <p:nvPr/>
        </p:nvSpPr>
        <p:spPr>
          <a:xfrm>
            <a:off x="228600" y="3486150"/>
            <a:ext cx="22860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ЗАГОТОВЛЕНО МОЛОКА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48" name="object 17"/>
          <p:cNvSpPr txBox="1"/>
          <p:nvPr/>
        </p:nvSpPr>
        <p:spPr>
          <a:xfrm>
            <a:off x="228600" y="3867150"/>
            <a:ext cx="22860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ЗАГОТОВЛЕНО МЯСА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49" name="object 17"/>
          <p:cNvSpPr txBox="1"/>
          <p:nvPr/>
        </p:nvSpPr>
        <p:spPr>
          <a:xfrm>
            <a:off x="228600" y="4324350"/>
            <a:ext cx="23622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ЗАКУПЛЕНО ОВОЩЕЙ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50" name="object 19"/>
          <p:cNvSpPr txBox="1"/>
          <p:nvPr/>
        </p:nvSpPr>
        <p:spPr>
          <a:xfrm>
            <a:off x="2362200" y="3409950"/>
            <a:ext cx="2209800" cy="271927"/>
          </a:xfrm>
          <a:prstGeom prst="rect">
            <a:avLst/>
          </a:prstGeom>
        </p:spPr>
        <p:txBody>
          <a:bodyPr vert="horz" wrap="square" lIns="0" tIns="55937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21,4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тыс.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тонн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(104%)</a:t>
            </a:r>
            <a:endParaRPr sz="13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51" name="object 19"/>
          <p:cNvSpPr txBox="1"/>
          <p:nvPr/>
        </p:nvSpPr>
        <p:spPr>
          <a:xfrm>
            <a:off x="2133600" y="3867150"/>
            <a:ext cx="2209800" cy="271927"/>
          </a:xfrm>
          <a:prstGeom prst="rect">
            <a:avLst/>
          </a:prstGeom>
        </p:spPr>
        <p:txBody>
          <a:bodyPr vert="horz" wrap="square" lIns="0" tIns="55937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13,6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тыс.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т</a:t>
            </a:r>
            <a:r>
              <a:rPr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онн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(400%)</a:t>
            </a:r>
            <a:endParaRPr sz="13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52" name="object 19"/>
          <p:cNvSpPr txBox="1"/>
          <p:nvPr/>
        </p:nvSpPr>
        <p:spPr>
          <a:xfrm>
            <a:off x="2209800" y="4248150"/>
            <a:ext cx="2057400" cy="271927"/>
          </a:xfrm>
          <a:prstGeom prst="rect">
            <a:avLst/>
          </a:prstGeom>
        </p:spPr>
        <p:txBody>
          <a:bodyPr vert="horz" wrap="square" lIns="0" tIns="55937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14,4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тыс.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тонн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(125%)</a:t>
            </a:r>
            <a:endParaRPr sz="13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pic>
        <p:nvPicPr>
          <p:cNvPr id="54" name="Picture 2" descr="\\storage\Storage\Финансы\Управление эк. анализа АПК и реализации приоритетных программ\Отдел координации федеральных и областных программ\Общая\Отдел программ 2020\Отчет_Губернатору\Слайд 16 МФХ\16.1_Маяк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486151"/>
            <a:ext cx="25146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object 33"/>
          <p:cNvSpPr txBox="1"/>
          <p:nvPr/>
        </p:nvSpPr>
        <p:spPr>
          <a:xfrm>
            <a:off x="1143000" y="514350"/>
            <a:ext cx="2895600" cy="3488562"/>
          </a:xfrm>
          <a:prstGeom prst="rect">
            <a:avLst/>
          </a:prstGeom>
          <a:noFill/>
        </p:spPr>
        <p:txBody>
          <a:bodyPr vert="horz" wrap="square" lIns="0" tIns="10583" rIns="0" bIns="0" rtlCol="0">
            <a:spAutoFit/>
          </a:bodyPr>
          <a:lstStyle/>
          <a:p>
            <a:pPr marL="10079">
              <a:spcBef>
                <a:spcPts val="83"/>
              </a:spcBef>
            </a:pPr>
            <a:r>
              <a:rPr lang="ru-RU" sz="2700" b="1" spc="4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126 сельских семей </a:t>
            </a:r>
            <a:r>
              <a:rPr lang="ru-RU" spc="-4" dirty="0" smtClean="0">
                <a:solidFill>
                  <a:srgbClr val="23232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улучшили жилищные условия</a:t>
            </a:r>
          </a:p>
          <a:p>
            <a:pPr marL="10079">
              <a:spcBef>
                <a:spcPts val="83"/>
              </a:spcBef>
            </a:pPr>
            <a:r>
              <a:rPr lang="ru-RU" sz="2700" b="1" spc="-4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ru-RU" sz="2700" b="1" spc="-4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млрд</a:t>
            </a:r>
            <a:r>
              <a:rPr lang="ru-RU" sz="2700" b="1" spc="-4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рублей </a:t>
            </a:r>
          </a:p>
          <a:p>
            <a:pPr marL="10079">
              <a:spcBef>
                <a:spcPts val="83"/>
              </a:spcBef>
            </a:pPr>
            <a:r>
              <a:rPr lang="ru-RU" spc="-4" dirty="0" smtClean="0">
                <a:solidFill>
                  <a:srgbClr val="23232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льготной сельской ипотеки</a:t>
            </a:r>
          </a:p>
          <a:p>
            <a:pPr marL="10079">
              <a:spcBef>
                <a:spcPts val="83"/>
              </a:spcBef>
            </a:pPr>
            <a:r>
              <a:rPr lang="ru-RU" sz="1100" spc="-4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получили</a:t>
            </a:r>
            <a:r>
              <a:rPr lang="ru-RU" sz="2700" b="1" spc="-4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1098 семей </a:t>
            </a:r>
          </a:p>
          <a:p>
            <a:pPr marL="10079">
              <a:lnSpc>
                <a:spcPts val="3028"/>
              </a:lnSpc>
              <a:spcBef>
                <a:spcPts val="83"/>
              </a:spcBef>
            </a:pPr>
            <a:endParaRPr lang="ru-RU" sz="1100" spc="-4" dirty="0" smtClean="0">
              <a:solidFill>
                <a:srgbClr val="23232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079">
              <a:lnSpc>
                <a:spcPts val="3028"/>
              </a:lnSpc>
              <a:spcBef>
                <a:spcPts val="83"/>
              </a:spcBef>
            </a:pPr>
            <a:endParaRPr lang="ru-RU" sz="1100" spc="-4" dirty="0" smtClean="0">
              <a:solidFill>
                <a:srgbClr val="23232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079">
              <a:lnSpc>
                <a:spcPts val="3028"/>
              </a:lnSpc>
              <a:spcBef>
                <a:spcPts val="83"/>
              </a:spcBef>
            </a:pPr>
            <a:endParaRPr lang="ru-RU" sz="1100" spc="-4" dirty="0" smtClean="0">
              <a:solidFill>
                <a:srgbClr val="23232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079">
              <a:lnSpc>
                <a:spcPts val="1171"/>
              </a:lnSpc>
            </a:pPr>
            <a:endParaRPr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object 33"/>
          <p:cNvSpPr/>
          <p:nvPr/>
        </p:nvSpPr>
        <p:spPr>
          <a:xfrm>
            <a:off x="228600" y="590550"/>
            <a:ext cx="762532" cy="565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object 38"/>
          <p:cNvSpPr txBox="1"/>
          <p:nvPr/>
        </p:nvSpPr>
        <p:spPr>
          <a:xfrm>
            <a:off x="6324600" y="2647950"/>
            <a:ext cx="2819400" cy="423599"/>
          </a:xfrm>
          <a:prstGeom prst="rect">
            <a:avLst/>
          </a:prstGeom>
        </p:spPr>
        <p:txBody>
          <a:bodyPr vert="horz" wrap="square" lIns="0" tIns="13102" rIns="0" bIns="0" rtlCol="0">
            <a:spAutoFit/>
          </a:bodyPr>
          <a:lstStyle/>
          <a:p>
            <a:pPr marL="16630" marR="551306">
              <a:lnSpc>
                <a:spcPts val="1587"/>
              </a:lnSpc>
            </a:pPr>
            <a:r>
              <a:rPr lang="en-US" sz="2500" b="1" spc="-4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  <a:r>
              <a:rPr lang="ru-RU" sz="2500" b="1" spc="-4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500" b="1" spc="-4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ru-RU" sz="1900" b="1" spc="-4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км </a:t>
            </a:r>
            <a:r>
              <a:rPr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газопроводных</a:t>
            </a:r>
            <a:r>
              <a:rPr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spc="-4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сете</a:t>
            </a:r>
            <a:r>
              <a:rPr lang="ru-RU" spc="-4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й</a:t>
            </a:r>
            <a:endParaRPr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6" name="Рисунок 45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419350"/>
            <a:ext cx="572590" cy="624967"/>
          </a:xfrm>
          <a:prstGeom prst="rect">
            <a:avLst/>
          </a:prstGeom>
        </p:spPr>
      </p:pic>
      <p:pic>
        <p:nvPicPr>
          <p:cNvPr id="49" name="Рисунок 48" descr="макпе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9075" y="1671877"/>
            <a:ext cx="549000" cy="570322"/>
          </a:xfrm>
          <a:prstGeom prst="rect">
            <a:avLst/>
          </a:prstGeom>
        </p:spPr>
      </p:pic>
      <p:sp>
        <p:nvSpPr>
          <p:cNvPr id="50" name="object 37"/>
          <p:cNvSpPr txBox="1">
            <a:spLocks/>
          </p:cNvSpPr>
          <p:nvPr/>
        </p:nvSpPr>
        <p:spPr>
          <a:xfrm>
            <a:off x="6260327" y="2005974"/>
            <a:ext cx="2655073" cy="467057"/>
          </a:xfrm>
          <a:prstGeom prst="rect">
            <a:avLst/>
          </a:prstGeom>
        </p:spPr>
        <p:txBody>
          <a:bodyPr vert="horz" wrap="square" lIns="0" tIns="30740" rIns="0" bIns="0" rtlCol="0">
            <a:spAutoFit/>
          </a:bodyPr>
          <a:lstStyle/>
          <a:p>
            <a:pPr marL="16630" marR="4031">
              <a:lnSpc>
                <a:spcPts val="1578"/>
              </a:lnSpc>
              <a:spcBef>
                <a:spcPts val="242"/>
              </a:spcBef>
              <a:defRPr/>
            </a:pPr>
            <a:r>
              <a:rPr lang="ru-RU" sz="2500" b="1" kern="0" spc="-8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500" b="1" kern="0" spc="-8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ru-RU" sz="2500" b="1" kern="0" spc="-8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500" b="1" kern="0" spc="-8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ru-RU" sz="1900" b="1" kern="0" spc="-8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км </a:t>
            </a:r>
          </a:p>
          <a:p>
            <a:pPr marL="16630" marR="4031">
              <a:lnSpc>
                <a:spcPts val="1578"/>
              </a:lnSpc>
              <a:spcBef>
                <a:spcPts val="242"/>
              </a:spcBef>
              <a:defRPr/>
            </a:pPr>
            <a:r>
              <a:rPr lang="ru-RU" kern="0" spc="-4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водопроводных сетей </a:t>
            </a:r>
            <a:endParaRPr lang="ru-RU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object 34"/>
          <p:cNvSpPr/>
          <p:nvPr/>
        </p:nvSpPr>
        <p:spPr>
          <a:xfrm>
            <a:off x="3956700" y="941051"/>
            <a:ext cx="1618036" cy="1461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0" name="Рисунок 59" descr="C:\Users\tsiganenko\Desktop\фото и текст 2018\Шолох фото\базковский водопровод\DSCN268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8531" y="499751"/>
            <a:ext cx="1512238" cy="1450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DSC_02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3333750"/>
            <a:ext cx="2362200" cy="151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bject 6"/>
          <p:cNvSpPr txBox="1">
            <a:spLocks/>
          </p:cNvSpPr>
          <p:nvPr/>
        </p:nvSpPr>
        <p:spPr>
          <a:xfrm>
            <a:off x="685800" y="133350"/>
            <a:ext cx="7696200" cy="287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10079" rIns="0" bIns="0" rtlCol="0">
            <a:spAutoFit/>
          </a:bodyPr>
          <a:lstStyle/>
          <a:p>
            <a:pPr marL="10079" marR="0" lvl="0" indent="0" algn="ctr" defTabSz="91440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ИТОГИ РАЗВИТИЯ СЕЛЬСКИХ ТЕРРИТОРИЙ В  2020 ГОДУ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7550"/>
            <a:ext cx="2780030" cy="1652270"/>
          </a:xfrm>
          <a:prstGeom prst="rect">
            <a:avLst/>
          </a:prstGeom>
          <a:noFill/>
        </p:spPr>
      </p:pic>
      <p:pic>
        <p:nvPicPr>
          <p:cNvPr id="17" name="Рисунок 16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5882" t="9090" r="5882" b="9091"/>
          <a:stretch>
            <a:fillRect/>
          </a:stretch>
        </p:blipFill>
        <p:spPr bwMode="auto">
          <a:xfrm>
            <a:off x="609600" y="3333750"/>
            <a:ext cx="22860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object 6"/>
          <p:cNvSpPr txBox="1"/>
          <p:nvPr/>
        </p:nvSpPr>
        <p:spPr>
          <a:xfrm>
            <a:off x="1447800" y="1047750"/>
            <a:ext cx="6553200" cy="441065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2800" spc="-4" dirty="0" smtClean="0">
                <a:latin typeface="Tahoma"/>
                <a:cs typeface="Tahoma"/>
              </a:rPr>
              <a:t>ПОВЫШЕНИЕ ПЛОДОРОДИЯ ПОЧВ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3074" name="Picture 2" descr="https://77.img.avito.st/image/1/wINPGba_bGo5t_5iQ0Lqybm6amDxemP487pubPe8bmr7_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2670175"/>
            <a:ext cx="4564117" cy="2320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lasno.info/media/k2/items/cache/ca8d16e7c23bf500e66118ed0f8e6328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70174"/>
            <a:ext cx="3733800" cy="2320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>
            <a:spLocks/>
          </p:cNvSpPr>
          <p:nvPr/>
        </p:nvSpPr>
        <p:spPr>
          <a:xfrm>
            <a:off x="685800" y="209550"/>
            <a:ext cx="7696200" cy="287176"/>
          </a:xfrm>
          <a:prstGeom prst="rect">
            <a:avLst/>
          </a:prstGeom>
          <a:solidFill>
            <a:srgbClr val="0092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10079" rIns="0" bIns="0" rtlCol="0">
            <a:spAutoFit/>
          </a:bodyPr>
          <a:lstStyle/>
          <a:p>
            <a:pPr marL="10079" marR="0" lvl="0" indent="0" algn="ctr" defTabSz="91440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ЗАДАЧИ РАЗВИТИЯ АГРОПРОМЫШЛЕННОГО</a:t>
            </a:r>
            <a:r>
              <a:rPr kumimoji="0" lang="ru-RU" sz="1800" b="1" i="0" u="none" strike="noStrike" kern="0" cap="none" spc="-4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 КОМПЛЕКСА В 2021 ГОДУ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676400" y="1657350"/>
            <a:ext cx="5791200" cy="25639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600" spc="-4" dirty="0" smtClean="0">
                <a:latin typeface="Tahoma"/>
                <a:cs typeface="Tahoma"/>
              </a:rPr>
              <a:t>Финансовое обеспечение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1295400" y="2038350"/>
            <a:ext cx="7086600" cy="25639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600" spc="-4" dirty="0" smtClean="0">
                <a:latin typeface="Tahoma"/>
                <a:cs typeface="Tahoma"/>
              </a:rPr>
              <a:t>2021 г. – </a:t>
            </a:r>
            <a:r>
              <a:rPr lang="ru-RU" sz="1600" spc="-4" dirty="0" smtClean="0">
                <a:solidFill>
                  <a:srgbClr val="FF0000"/>
                </a:solidFill>
                <a:latin typeface="Tahoma"/>
                <a:cs typeface="Tahoma"/>
              </a:rPr>
              <a:t>100 </a:t>
            </a:r>
            <a:r>
              <a:rPr lang="ru-RU" sz="1600" spc="-4" dirty="0" err="1" smtClean="0">
                <a:latin typeface="Tahoma"/>
                <a:cs typeface="Tahoma"/>
              </a:rPr>
              <a:t>млн</a:t>
            </a:r>
            <a:r>
              <a:rPr lang="ru-RU" sz="1600" spc="-4" dirty="0" smtClean="0">
                <a:latin typeface="Tahoma"/>
                <a:cs typeface="Tahoma"/>
              </a:rPr>
              <a:t> рублей; 2022 – 2023 г.г. – </a:t>
            </a:r>
            <a:r>
              <a:rPr lang="ru-RU" sz="1600" spc="-4" dirty="0" smtClean="0">
                <a:solidFill>
                  <a:srgbClr val="FF0000"/>
                </a:solidFill>
                <a:latin typeface="Tahoma"/>
                <a:cs typeface="Tahoma"/>
              </a:rPr>
              <a:t>1 </a:t>
            </a:r>
            <a:r>
              <a:rPr lang="ru-RU" sz="1600" spc="-4" dirty="0" err="1" smtClean="0">
                <a:solidFill>
                  <a:srgbClr val="FF0000"/>
                </a:solidFill>
                <a:latin typeface="Tahoma"/>
                <a:cs typeface="Tahoma"/>
              </a:rPr>
              <a:t>млрд</a:t>
            </a:r>
            <a:r>
              <a:rPr lang="ru-RU" sz="1600" spc="-4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ru-RU" sz="1600" spc="-4" dirty="0" smtClean="0">
                <a:latin typeface="Tahoma"/>
                <a:cs typeface="Tahoma"/>
              </a:rPr>
              <a:t>рублей</a:t>
            </a:r>
            <a:endParaRPr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20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object 6"/>
          <p:cNvSpPr txBox="1"/>
          <p:nvPr/>
        </p:nvSpPr>
        <p:spPr>
          <a:xfrm>
            <a:off x="1066800" y="590550"/>
            <a:ext cx="7467600" cy="130283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2800" spc="-4" dirty="0" smtClean="0">
                <a:latin typeface="Tahoma"/>
                <a:cs typeface="Tahoma"/>
              </a:rPr>
              <a:t>РАЦИОНАЛЬНОЕ ИСПОЛЬЗОВАНИЕ И ОХРАНА ПОЧВ ЗЕМЕЛЬ СЕЛЬСКОХОЗЯЙСТВЕННОГО НАЗНАЧЕНИЯ  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9" name="Рисунок 8" descr="cifra-1140x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1317" y="3109305"/>
            <a:ext cx="7450353" cy="1881795"/>
          </a:xfrm>
          <a:prstGeom prst="rect">
            <a:avLst/>
          </a:prstGeom>
        </p:spPr>
      </p:pic>
      <p:sp>
        <p:nvSpPr>
          <p:cNvPr id="5" name="object 6"/>
          <p:cNvSpPr txBox="1">
            <a:spLocks/>
          </p:cNvSpPr>
          <p:nvPr/>
        </p:nvSpPr>
        <p:spPr>
          <a:xfrm>
            <a:off x="685800" y="209550"/>
            <a:ext cx="7696200" cy="287176"/>
          </a:xfrm>
          <a:prstGeom prst="rect">
            <a:avLst/>
          </a:prstGeom>
          <a:solidFill>
            <a:srgbClr val="00922D"/>
          </a:solidFill>
        </p:spPr>
        <p:txBody>
          <a:bodyPr vert="horz" wrap="square" lIns="0" tIns="10079" rIns="0" bIns="0" rtlCol="0">
            <a:spAutoFit/>
          </a:bodyPr>
          <a:lstStyle/>
          <a:p>
            <a:pPr marL="10079" marR="0" lvl="0" indent="0" algn="ctr" defTabSz="91440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ЗАДАЧИ РАЗВИТИЯ АГРОПРОМЫШЛЕННОГО</a:t>
            </a:r>
            <a:r>
              <a:rPr kumimoji="0" lang="ru-RU" sz="1800" b="1" i="0" u="none" strike="noStrike" kern="0" cap="none" spc="-4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 КОМПЛЕКСА В 2021 ГОДУ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1600200" y="2038350"/>
            <a:ext cx="5791200" cy="25639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600" spc="-4" dirty="0" smtClean="0">
                <a:latin typeface="Tahoma"/>
                <a:cs typeface="Tahoma"/>
              </a:rPr>
              <a:t>Финансовое обеспечение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143000" y="2419350"/>
            <a:ext cx="7315200" cy="25639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600" spc="-4" dirty="0" smtClean="0">
                <a:latin typeface="Tahoma"/>
                <a:cs typeface="Tahoma"/>
              </a:rPr>
              <a:t>2021 г. – </a:t>
            </a:r>
            <a:r>
              <a:rPr lang="ru-RU" sz="1600" spc="-4" dirty="0" smtClean="0">
                <a:solidFill>
                  <a:srgbClr val="FF0000"/>
                </a:solidFill>
                <a:latin typeface="Tahoma"/>
                <a:cs typeface="Tahoma"/>
              </a:rPr>
              <a:t>11,5 </a:t>
            </a:r>
            <a:r>
              <a:rPr lang="ru-RU" sz="1600" spc="-4" dirty="0" smtClean="0">
                <a:latin typeface="Tahoma"/>
                <a:cs typeface="Tahoma"/>
              </a:rPr>
              <a:t>млн. рублей; 2022 – 2023 г.г. – </a:t>
            </a:r>
            <a:r>
              <a:rPr lang="ru-RU" sz="1600" spc="-4" dirty="0" smtClean="0">
                <a:solidFill>
                  <a:srgbClr val="FF0000"/>
                </a:solidFill>
                <a:latin typeface="Tahoma"/>
                <a:cs typeface="Tahoma"/>
              </a:rPr>
              <a:t>13 </a:t>
            </a:r>
            <a:r>
              <a:rPr lang="ru-RU" sz="1600" spc="-4" dirty="0" smtClean="0">
                <a:latin typeface="Tahoma"/>
                <a:cs typeface="Tahoma"/>
              </a:rPr>
              <a:t>млн.</a:t>
            </a:r>
            <a:r>
              <a:rPr lang="ru-RU" sz="1600" spc="-4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ru-RU" sz="1600" spc="-4" dirty="0" smtClean="0">
                <a:latin typeface="Tahoma"/>
                <a:cs typeface="Tahoma"/>
              </a:rPr>
              <a:t>рублей</a:t>
            </a:r>
            <a:endParaRPr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2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object 6"/>
          <p:cNvSpPr txBox="1"/>
          <p:nvPr/>
        </p:nvSpPr>
        <p:spPr>
          <a:xfrm>
            <a:off x="1066800" y="895350"/>
            <a:ext cx="7315200" cy="130283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2800" spc="-4" smtClean="0">
                <a:latin typeface="Tahoma"/>
                <a:cs typeface="Tahoma"/>
              </a:rPr>
              <a:t>МЕЖЕВАНИЕ </a:t>
            </a:r>
            <a:r>
              <a:rPr lang="ru-RU" sz="2800" spc="-4" dirty="0" smtClean="0">
                <a:latin typeface="Tahoma"/>
                <a:cs typeface="Tahoma"/>
              </a:rPr>
              <a:t>ЗЕМЕЛЬНЫХ УЧАСТКОВ, ЗАНЯТЫХ МЕЛИОРАТИВНЫМИ ЗАЩИТНЫМИ ЛЕСНЫМИ НАСАЖДЕНИЯМИ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6146" name="Picture 2" descr="https://i5.multilisting.su/system/photos/entity/193/750/374/medium/img.jpg?15769846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02429"/>
            <a:ext cx="2590865" cy="1728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gk6641.ru/d/mz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00637"/>
            <a:ext cx="2438400" cy="1738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zakonguru.com/wp-content/uploads/2016/12/Depositphotos_18002643_l-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335" y="3100637"/>
            <a:ext cx="2320133" cy="1727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6"/>
          <p:cNvSpPr txBox="1">
            <a:spLocks/>
          </p:cNvSpPr>
          <p:nvPr/>
        </p:nvSpPr>
        <p:spPr>
          <a:xfrm>
            <a:off x="685800" y="209550"/>
            <a:ext cx="7696200" cy="287176"/>
          </a:xfrm>
          <a:prstGeom prst="rect">
            <a:avLst/>
          </a:prstGeom>
          <a:solidFill>
            <a:srgbClr val="00922D"/>
          </a:solidFill>
        </p:spPr>
        <p:txBody>
          <a:bodyPr vert="horz" wrap="square" lIns="0" tIns="10079" rIns="0" bIns="0" rtlCol="0">
            <a:spAutoFit/>
          </a:bodyPr>
          <a:lstStyle/>
          <a:p>
            <a:pPr marL="10079" marR="0" lvl="0" indent="0" algn="ctr" defTabSz="91440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ЗАДАЧИ РАЗВИТИЯ АГРОПРОМЫШЛЕННОГО</a:t>
            </a:r>
            <a:r>
              <a:rPr kumimoji="0" lang="ru-RU" sz="1800" b="1" i="0" u="none" strike="noStrike" kern="0" cap="none" spc="-4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 КОМПЛЕКСА В 2021 ГОДУ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1752600" y="2266950"/>
            <a:ext cx="5791200" cy="25639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600" spc="-4" dirty="0" smtClean="0">
                <a:latin typeface="Tahoma"/>
                <a:cs typeface="Tahoma"/>
              </a:rPr>
              <a:t>Финансовое обеспечение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1143000" y="2571750"/>
            <a:ext cx="7315200" cy="25639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600" spc="-4" dirty="0" smtClean="0">
                <a:latin typeface="Tahoma"/>
                <a:cs typeface="Tahoma"/>
              </a:rPr>
              <a:t>2021 г. – </a:t>
            </a:r>
            <a:r>
              <a:rPr lang="ru-RU" sz="1600" spc="-4" dirty="0" smtClean="0">
                <a:solidFill>
                  <a:srgbClr val="FF0000"/>
                </a:solidFill>
                <a:latin typeface="Tahoma"/>
                <a:cs typeface="Tahoma"/>
              </a:rPr>
              <a:t>40,1 </a:t>
            </a:r>
            <a:r>
              <a:rPr lang="ru-RU" sz="1600" spc="-4" dirty="0" smtClean="0">
                <a:latin typeface="Tahoma"/>
                <a:cs typeface="Tahoma"/>
              </a:rPr>
              <a:t>млн. рублей; 2022 г. – </a:t>
            </a:r>
            <a:r>
              <a:rPr lang="ru-RU" sz="1600" spc="-4" dirty="0" smtClean="0">
                <a:solidFill>
                  <a:srgbClr val="FF0000"/>
                </a:solidFill>
                <a:latin typeface="Tahoma"/>
                <a:cs typeface="Tahoma"/>
              </a:rPr>
              <a:t>79,7 </a:t>
            </a:r>
            <a:r>
              <a:rPr lang="ru-RU" sz="1600" spc="-4" dirty="0" smtClean="0">
                <a:latin typeface="Tahoma"/>
                <a:cs typeface="Tahoma"/>
              </a:rPr>
              <a:t>млн.</a:t>
            </a:r>
            <a:r>
              <a:rPr lang="ru-RU" sz="1600" spc="-4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ru-RU" sz="1600" spc="-4" dirty="0" smtClean="0">
                <a:latin typeface="Tahoma"/>
                <a:cs typeface="Tahoma"/>
              </a:rPr>
              <a:t>рублей</a:t>
            </a:r>
            <a:endParaRPr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sfera.fm/assets/media/images-news/37651/cb093bd4a25d77b7cd1841c2f0454a5294776f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76550"/>
            <a:ext cx="2341916" cy="1827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3000" y="1123950"/>
            <a:ext cx="7247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ВОССТАНОВЛЕНИЕ ПТИЦЕВОДСТВА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https://gorodn.ru/upload/iblock/b97/b97dc705f59dcf319094ffddac6e5d7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53614"/>
            <a:ext cx="2286001" cy="1873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fera.fm/assets/media/content_inside/DSC_0066_!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85" y="2853614"/>
            <a:ext cx="2743200" cy="1850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6"/>
          <p:cNvSpPr txBox="1">
            <a:spLocks/>
          </p:cNvSpPr>
          <p:nvPr/>
        </p:nvSpPr>
        <p:spPr>
          <a:xfrm>
            <a:off x="685800" y="209550"/>
            <a:ext cx="7696200" cy="287176"/>
          </a:xfrm>
          <a:prstGeom prst="rect">
            <a:avLst/>
          </a:prstGeom>
          <a:solidFill>
            <a:srgbClr val="00922D"/>
          </a:solidFill>
        </p:spPr>
        <p:txBody>
          <a:bodyPr vert="horz" wrap="square" lIns="0" tIns="10079" rIns="0" bIns="0" rtlCol="0">
            <a:spAutoFit/>
          </a:bodyPr>
          <a:lstStyle/>
          <a:p>
            <a:pPr marL="10079" marR="0" lvl="0" indent="0" algn="ctr" defTabSz="91440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ЗАДАЧИ РАЗВИТИЯ АГРОПРОМЫШЛЕННОГО</a:t>
            </a:r>
            <a:r>
              <a:rPr kumimoji="0" lang="ru-RU" sz="1800" b="1" i="0" u="none" strike="noStrike" kern="0" cap="none" spc="-4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 КОМПЛЕКСА В 2021 ГОДУ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3722" y="1885950"/>
            <a:ext cx="82060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Выход на полную мощность ООО «Индюшкин двор», ООО «Новые утиные фермы»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4783" y="2266950"/>
            <a:ext cx="6162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Возобновление производства на мощностях ГК «Белая птица»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79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43000" y="971550"/>
            <a:ext cx="7467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БИОМЕЛИОРАЦИЯ ВОДНЫХ ОБЪЕКТОВ ОБЛАСТИ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6"/>
          <p:cNvSpPr txBox="1">
            <a:spLocks/>
          </p:cNvSpPr>
          <p:nvPr/>
        </p:nvSpPr>
        <p:spPr>
          <a:xfrm>
            <a:off x="685800" y="209550"/>
            <a:ext cx="7696200" cy="287176"/>
          </a:xfrm>
          <a:prstGeom prst="rect">
            <a:avLst/>
          </a:prstGeom>
          <a:solidFill>
            <a:srgbClr val="00922D"/>
          </a:solidFill>
        </p:spPr>
        <p:txBody>
          <a:bodyPr vert="horz" wrap="square" lIns="0" tIns="10079" rIns="0" bIns="0" rtlCol="0">
            <a:spAutoFit/>
          </a:bodyPr>
          <a:lstStyle/>
          <a:p>
            <a:pPr marL="10079" marR="0" lvl="0" indent="0" algn="ctr" defTabSz="91440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ЗАДАЧИ РАЗВИТИЯ АГРОПРОМЫШЛЕННОГО</a:t>
            </a:r>
            <a:r>
              <a:rPr kumimoji="0" lang="ru-RU" sz="1800" b="1" i="0" u="none" strike="noStrike" kern="0" cap="none" spc="-4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 КОМПЛЕКСА В 2021 ГОДУ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089" y="1885950"/>
            <a:ext cx="8677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Ежегодный  выпуск в водоемы Ростовской области молоди растительноядных видов рыб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штук особей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kulikova\AppData\Local\Microsoft\Windows\Temporary Internet Files\Content.Outlook\LUAYNLHZ\zarybl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76550"/>
            <a:ext cx="3581400" cy="1881187"/>
          </a:xfrm>
          <a:prstGeom prst="rect">
            <a:avLst/>
          </a:prstGeom>
          <a:noFill/>
        </p:spPr>
      </p:pic>
      <p:pic>
        <p:nvPicPr>
          <p:cNvPr id="1027" name="Picture 3" descr="C:\Users\kulikova\AppData\Local\Microsoft\Windows\Temporary Internet Files\Content.Outlook\LUAYNLHZ\21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76550"/>
            <a:ext cx="3429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77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14400" y="1047750"/>
            <a:ext cx="7772400" cy="871952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РОСТА ОБЪЕМА ИНВЕСТИЦИЙ, ПРИВЛЕКАЕМЫХ В АПК, НЕ МЕНЕЕ </a:t>
            </a:r>
            <a:r>
              <a:rPr lang="ru-RU" sz="28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5%</a:t>
            </a:r>
            <a:endParaRPr lang="ru-RU" sz="28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73"/>
          <p:cNvSpPr/>
          <p:nvPr/>
        </p:nvSpPr>
        <p:spPr>
          <a:xfrm>
            <a:off x="1905000" y="2724150"/>
            <a:ext cx="5457507" cy="1533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 txBox="1">
            <a:spLocks/>
          </p:cNvSpPr>
          <p:nvPr/>
        </p:nvSpPr>
        <p:spPr>
          <a:xfrm>
            <a:off x="685800" y="209550"/>
            <a:ext cx="7696200" cy="287176"/>
          </a:xfrm>
          <a:prstGeom prst="rect">
            <a:avLst/>
          </a:prstGeom>
          <a:solidFill>
            <a:srgbClr val="00922D"/>
          </a:solidFill>
        </p:spPr>
        <p:txBody>
          <a:bodyPr vert="horz" wrap="square" lIns="0" tIns="10079" rIns="0" bIns="0" rtlCol="0">
            <a:spAutoFit/>
          </a:bodyPr>
          <a:lstStyle/>
          <a:p>
            <a:pPr marL="10079" marR="0" lvl="0" indent="0" algn="ctr" defTabSz="91440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ЗАДАЧИ РАЗВИТИЯ АГРОПРОМЫШЛЕННОГО</a:t>
            </a:r>
            <a:r>
              <a:rPr kumimoji="0" lang="ru-RU" sz="1800" b="1" i="0" u="none" strike="noStrike" kern="0" cap="none" spc="-4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 КОМПЛЕКСА В 2021 ГОДУ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5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object 6"/>
          <p:cNvSpPr txBox="1"/>
          <p:nvPr/>
        </p:nvSpPr>
        <p:spPr>
          <a:xfrm>
            <a:off x="685800" y="666750"/>
            <a:ext cx="8222395" cy="150032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ОБЪЕМОВ ПЕРЕРАБОТКИ СЕЛЬСКОХОЗЯЙСТВЕННОЙ ПРОДУКЦИИ.</a:t>
            </a:r>
          </a:p>
          <a:p>
            <a:pPr algn="ctr">
              <a:spcBef>
                <a:spcPts val="79"/>
              </a:spcBef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СТАБИЛИЗАЦИЯ ЦЕН НА СОЦИАЛЬНО-ЗНАЧИМЫЕ ПРОДУКТЫ ПИТАНИЯ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 descr="Новый точечный рисунок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184071"/>
            <a:ext cx="2667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овощи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181350"/>
            <a:ext cx="231447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соси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5269" y="3208354"/>
            <a:ext cx="2716578" cy="157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ject 6"/>
          <p:cNvSpPr txBox="1">
            <a:spLocks/>
          </p:cNvSpPr>
          <p:nvPr/>
        </p:nvSpPr>
        <p:spPr>
          <a:xfrm>
            <a:off x="685800" y="209550"/>
            <a:ext cx="7696200" cy="287176"/>
          </a:xfrm>
          <a:prstGeom prst="rect">
            <a:avLst/>
          </a:prstGeom>
          <a:solidFill>
            <a:srgbClr val="00922D"/>
          </a:solidFill>
        </p:spPr>
        <p:txBody>
          <a:bodyPr vert="horz" wrap="square" lIns="0" tIns="10079" rIns="0" bIns="0" rtlCol="0">
            <a:spAutoFit/>
          </a:bodyPr>
          <a:lstStyle/>
          <a:p>
            <a:pPr marL="10079" marR="0" lvl="0" indent="0" algn="ctr" defTabSz="91440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ЗАДАЧИ РАЗВИТИЯ АГРОПРОМЫШЛЕННОГО</a:t>
            </a:r>
            <a:r>
              <a:rPr kumimoji="0" lang="ru-RU" sz="1800" b="1" i="0" u="none" strike="noStrike" kern="0" cap="none" spc="-4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 КОМПЛЕКСА В 2021 ГОДУ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1752600" y="2266950"/>
            <a:ext cx="5791200" cy="25639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600" spc="-4" dirty="0" smtClean="0">
                <a:latin typeface="Tahoma"/>
                <a:cs typeface="Tahoma"/>
              </a:rPr>
              <a:t>Финансовое обеспечение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1143000" y="2571750"/>
            <a:ext cx="7315200" cy="25639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600" spc="-4" dirty="0" smtClean="0">
                <a:latin typeface="Tahoma"/>
                <a:cs typeface="Tahoma"/>
              </a:rPr>
              <a:t>2021 г. – </a:t>
            </a:r>
            <a:r>
              <a:rPr lang="ru-RU" sz="1600" spc="-4" dirty="0" smtClean="0">
                <a:solidFill>
                  <a:srgbClr val="FF0000"/>
                </a:solidFill>
                <a:latin typeface="Tahoma"/>
                <a:cs typeface="Tahoma"/>
              </a:rPr>
              <a:t>138 </a:t>
            </a:r>
            <a:r>
              <a:rPr lang="ru-RU" sz="1600" spc="-4" dirty="0" smtClean="0">
                <a:latin typeface="Tahoma"/>
                <a:cs typeface="Tahoma"/>
              </a:rPr>
              <a:t>млн. рублей</a:t>
            </a:r>
            <a:endParaRPr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11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object 6"/>
          <p:cNvSpPr txBox="1"/>
          <p:nvPr/>
        </p:nvSpPr>
        <p:spPr>
          <a:xfrm>
            <a:off x="914400" y="742950"/>
            <a:ext cx="7467600" cy="1733726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ПРОИЗВОДСТВЕННЫХ ОБЪЕКТОВ ПО ЗАГОТОВКЕ И ПЕРЕРАБОТКЕ СЕЛЬСКОХОЗЯЙСТВЕННОЙ ПРОДУКЦИИ НА КООПЕРАТИВНОЙ ОСНОВЕ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6"/>
          <p:cNvSpPr txBox="1">
            <a:spLocks/>
          </p:cNvSpPr>
          <p:nvPr/>
        </p:nvSpPr>
        <p:spPr>
          <a:xfrm>
            <a:off x="685800" y="209550"/>
            <a:ext cx="7696200" cy="287176"/>
          </a:xfrm>
          <a:prstGeom prst="rect">
            <a:avLst/>
          </a:prstGeom>
          <a:solidFill>
            <a:srgbClr val="00922D"/>
          </a:solidFill>
        </p:spPr>
        <p:txBody>
          <a:bodyPr vert="horz" wrap="square" lIns="0" tIns="10079" rIns="0" bIns="0" rtlCol="0">
            <a:spAutoFit/>
          </a:bodyPr>
          <a:lstStyle/>
          <a:p>
            <a:pPr marL="10079" marR="0" lvl="0" indent="0" algn="ctr" defTabSz="91440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ЗАДАЧИ РАЗВИТИЯ АГРОПРОМЫШЛЕННОГО</a:t>
            </a:r>
            <a:r>
              <a:rPr kumimoji="0" lang="ru-RU" sz="1800" b="1" i="0" u="none" strike="noStrike" kern="0" cap="none" spc="-4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 КОМПЛЕКСА В 2021 ГОДУ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 descr="D:\Pictures\КООП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33750"/>
            <a:ext cx="2895601" cy="1524000"/>
          </a:xfrm>
          <a:prstGeom prst="rect">
            <a:avLst/>
          </a:prstGeom>
          <a:noFill/>
        </p:spPr>
      </p:pic>
      <p:pic>
        <p:nvPicPr>
          <p:cNvPr id="7171" name="Picture 3" descr="D:\Pictures\КООП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333750"/>
            <a:ext cx="2514600" cy="1524001"/>
          </a:xfrm>
          <a:prstGeom prst="rect">
            <a:avLst/>
          </a:prstGeom>
          <a:noFill/>
        </p:spPr>
      </p:pic>
      <p:pic>
        <p:nvPicPr>
          <p:cNvPr id="7172" name="Picture 4" descr="D:\Pictures\КООП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333750"/>
            <a:ext cx="2667000" cy="1524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" y="2571750"/>
            <a:ext cx="8296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Ввод не менее </a:t>
            </a:r>
            <a:r>
              <a:rPr lang="ru-RU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объектов в год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8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93198"/>
            <a:ext cx="7696200" cy="2563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b="1" spc="-4" dirty="0" smtClean="0">
                <a:solidFill>
                  <a:schemeClr val="bg1"/>
                </a:solidFill>
              </a:rPr>
              <a:t>ИТОГИ РАЗВИТИЯ АГРОПРОМЫШЛЕННОГО КОМПЛЕКСА В  2020 ГОДУ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2000" y="819150"/>
            <a:ext cx="44958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СОБРАНО</a:t>
            </a:r>
            <a:r>
              <a:rPr lang="ru-RU" sz="1300" dirty="0" smtClean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ЗЕРНОВЫХ И ЗЕРНОБОБОВЫХ КУЛЬТУР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19400" y="1657350"/>
            <a:ext cx="2057400" cy="271927"/>
          </a:xfrm>
          <a:prstGeom prst="rect">
            <a:avLst/>
          </a:prstGeom>
        </p:spPr>
        <p:txBody>
          <a:bodyPr vert="horz" wrap="square" lIns="0" tIns="55937" rIns="0" bIns="0" rtlCol="0">
            <a:spAutoFit/>
          </a:bodyPr>
          <a:lstStyle/>
          <a:p>
            <a:pPr marL="21669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326,6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err="1" smtClean="0">
                <a:solidFill>
                  <a:srgbClr val="002060"/>
                </a:solidFill>
                <a:latin typeface="Tahoma"/>
                <a:cs typeface="Tahoma"/>
              </a:rPr>
              <a:t>тыс</a:t>
            </a:r>
            <a:r>
              <a:rPr sz="1300" b="1" dirty="0" smtClean="0">
                <a:solidFill>
                  <a:srgbClr val="002060"/>
                </a:solidFill>
                <a:latin typeface="Tahoma"/>
                <a:cs typeface="Tahoma"/>
              </a:rPr>
              <a:t>.</a:t>
            </a:r>
            <a:r>
              <a:rPr sz="1300" b="1" spc="-67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тонн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(92%)</a:t>
            </a:r>
            <a:endParaRPr sz="13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29200" y="742950"/>
            <a:ext cx="2819400" cy="271927"/>
          </a:xfrm>
          <a:prstGeom prst="rect">
            <a:avLst/>
          </a:prstGeom>
        </p:spPr>
        <p:txBody>
          <a:bodyPr vert="horz" wrap="square" lIns="0" tIns="55937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12,6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млн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тонн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(103% к 2019г.)</a:t>
            </a:r>
            <a:endParaRPr sz="13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43000" y="3181350"/>
            <a:ext cx="1309598" cy="489935"/>
          </a:xfrm>
          <a:prstGeom prst="rect">
            <a:avLst/>
          </a:prstGeom>
        </p:spPr>
        <p:txBody>
          <a:bodyPr vert="horz" wrap="square" lIns="0" tIns="55937" rIns="0" bIns="0" rtlCol="0">
            <a:spAutoFit/>
          </a:bodyPr>
          <a:lstStyle/>
          <a:p>
            <a:pPr>
              <a:spcBef>
                <a:spcPts val="440"/>
              </a:spcBef>
            </a:pPr>
            <a:r>
              <a:rPr sz="1100" spc="4" dirty="0">
                <a:solidFill>
                  <a:srgbClr val="FFFFFF"/>
                </a:solidFill>
                <a:latin typeface="Tahoma"/>
                <a:cs typeface="Tahoma"/>
              </a:rPr>
              <a:t>2015</a:t>
            </a:r>
            <a:endParaRPr sz="1100" dirty="0">
              <a:latin typeface="Tahoma"/>
              <a:cs typeface="Tahoma"/>
            </a:endParaRPr>
          </a:p>
          <a:p>
            <a:pPr marL="21669">
              <a:spcBef>
                <a:spcPts val="425"/>
              </a:spcBef>
            </a:pPr>
            <a:r>
              <a:rPr sz="1300" b="1" spc="-4" dirty="0">
                <a:solidFill>
                  <a:srgbClr val="FFFFFF"/>
                </a:solidFill>
                <a:latin typeface="Tahoma"/>
                <a:cs typeface="Tahoma"/>
              </a:rPr>
              <a:t>17,1 тыс.</a:t>
            </a:r>
            <a:r>
              <a:rPr sz="1300" b="1" spc="-5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4" dirty="0">
                <a:solidFill>
                  <a:srgbClr val="FFFFFF"/>
                </a:solidFill>
                <a:latin typeface="Tahoma"/>
                <a:cs typeface="Tahoma"/>
              </a:rPr>
              <a:t>тонн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60438" y="3174392"/>
            <a:ext cx="1305061" cy="489935"/>
          </a:xfrm>
          <a:prstGeom prst="rect">
            <a:avLst/>
          </a:prstGeom>
        </p:spPr>
        <p:txBody>
          <a:bodyPr vert="horz" wrap="square" lIns="0" tIns="55937" rIns="0" bIns="0" rtlCol="0">
            <a:spAutoFit/>
          </a:bodyPr>
          <a:lstStyle/>
          <a:p>
            <a:pPr>
              <a:spcBef>
                <a:spcPts val="440"/>
              </a:spcBef>
            </a:pPr>
            <a:r>
              <a:rPr sz="1100" spc="4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endParaRPr sz="1100" dirty="0">
              <a:latin typeface="Tahoma"/>
              <a:cs typeface="Tahoma"/>
            </a:endParaRPr>
          </a:p>
          <a:p>
            <a:pPr marL="17134">
              <a:spcBef>
                <a:spcPts val="421"/>
              </a:spcBef>
            </a:pPr>
            <a:r>
              <a:rPr sz="1300" b="1" spc="-4" dirty="0">
                <a:solidFill>
                  <a:srgbClr val="FFFFFF"/>
                </a:solidFill>
                <a:latin typeface="Tahoma"/>
                <a:cs typeface="Tahoma"/>
              </a:rPr>
              <a:t>30,6 тыс.</a:t>
            </a:r>
            <a:r>
              <a:rPr sz="1300" b="1" spc="-5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4" dirty="0">
                <a:solidFill>
                  <a:srgbClr val="FFFFFF"/>
                </a:solidFill>
                <a:latin typeface="Tahoma"/>
                <a:cs typeface="Tahoma"/>
              </a:rPr>
              <a:t>тонн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71" name="object 19"/>
          <p:cNvSpPr txBox="1"/>
          <p:nvPr/>
        </p:nvSpPr>
        <p:spPr>
          <a:xfrm>
            <a:off x="2743200" y="1200150"/>
            <a:ext cx="2362200" cy="271927"/>
          </a:xfrm>
          <a:prstGeom prst="rect">
            <a:avLst/>
          </a:prstGeom>
        </p:spPr>
        <p:txBody>
          <a:bodyPr vert="horz" wrap="square" lIns="0" tIns="55937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549,0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тыс</a:t>
            </a:r>
            <a:r>
              <a:rPr sz="1300" b="1" dirty="0" smtClean="0">
                <a:solidFill>
                  <a:srgbClr val="002060"/>
                </a:solidFill>
                <a:latin typeface="Tahoma"/>
                <a:cs typeface="Tahoma"/>
              </a:rPr>
              <a:t>.</a:t>
            </a:r>
            <a:r>
              <a:rPr sz="1300" b="1" spc="-63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тонн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(95,5%)</a:t>
            </a:r>
            <a:endParaRPr sz="13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38200" y="2876550"/>
            <a:ext cx="3962400" cy="2049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8" name="AutoShape 2" descr="https://thumbs.dreamstime.com/b/%D0%B7%D0%BD%D0%B0%D1%87%D0%BE%D0%BA-%D0%BF%D0%BE%D0%BB%D1%8F-%D1%82%D1%80%D0%B0%D0%BA%D1%82%D0%BE%D1%80%D0%B0-%D0%BC%D0%BE%D1%87%D0%B0-119301094.jpg"/>
          <p:cNvSpPr>
            <a:spLocks noChangeAspect="1" noChangeArrowheads="1"/>
          </p:cNvSpPr>
          <p:nvPr/>
        </p:nvSpPr>
        <p:spPr bwMode="auto">
          <a:xfrm>
            <a:off x="123500" y="-114608"/>
            <a:ext cx="241958" cy="241811"/>
          </a:xfrm>
          <a:prstGeom prst="rect">
            <a:avLst/>
          </a:prstGeom>
          <a:noFill/>
        </p:spPr>
        <p:txBody>
          <a:bodyPr vert="horz" wrap="square" lIns="72567" tIns="36283" rIns="72567" bIns="3628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thumbs.dreamstime.com/b/%D0%B7%D0%BD%D0%B0%D1%87%D0%BE%D0%BA-%D0%BF%D0%BE%D0%BB%D1%8F-%D1%82%D1%80%D0%B0%D0%BA%D1%82%D0%BE%D1%80%D0%B0-%D0%BC%D0%BE%D1%87%D0%B0-119301094.jpg"/>
          <p:cNvSpPr>
            <a:spLocks noChangeAspect="1" noChangeArrowheads="1"/>
          </p:cNvSpPr>
          <p:nvPr/>
        </p:nvSpPr>
        <p:spPr bwMode="auto">
          <a:xfrm>
            <a:off x="123500" y="-114608"/>
            <a:ext cx="241958" cy="241811"/>
          </a:xfrm>
          <a:prstGeom prst="rect">
            <a:avLst/>
          </a:prstGeom>
          <a:noFill/>
        </p:spPr>
        <p:txBody>
          <a:bodyPr vert="horz" wrap="square" lIns="72567" tIns="36283" rIns="72567" bIns="3628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object 19"/>
          <p:cNvSpPr txBox="1"/>
          <p:nvPr/>
        </p:nvSpPr>
        <p:spPr>
          <a:xfrm>
            <a:off x="3657600" y="2114550"/>
            <a:ext cx="2438400" cy="271927"/>
          </a:xfrm>
          <a:prstGeom prst="rect">
            <a:avLst/>
          </a:prstGeom>
        </p:spPr>
        <p:txBody>
          <a:bodyPr vert="horz" wrap="square" lIns="0" tIns="55937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1581,4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тыс</a:t>
            </a:r>
            <a:r>
              <a:rPr sz="1300" b="1" dirty="0" smtClean="0">
                <a:solidFill>
                  <a:srgbClr val="002060"/>
                </a:solidFill>
                <a:latin typeface="Tahoma"/>
                <a:cs typeface="Tahoma"/>
              </a:rPr>
              <a:t>.</a:t>
            </a:r>
            <a:r>
              <a:rPr sz="1300" b="1" spc="-63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тонн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(80,5%)</a:t>
            </a:r>
            <a:endParaRPr sz="13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58" name="object 19"/>
          <p:cNvSpPr txBox="1"/>
          <p:nvPr/>
        </p:nvSpPr>
        <p:spPr>
          <a:xfrm>
            <a:off x="3581400" y="2495550"/>
            <a:ext cx="2209800" cy="271927"/>
          </a:xfrm>
          <a:prstGeom prst="rect">
            <a:avLst/>
          </a:prstGeom>
        </p:spPr>
        <p:txBody>
          <a:bodyPr vert="horz" wrap="square" lIns="0" tIns="55937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346,1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тыс</a:t>
            </a:r>
            <a:r>
              <a:rPr sz="1300" b="1" dirty="0" smtClean="0">
                <a:solidFill>
                  <a:srgbClr val="002060"/>
                </a:solidFill>
                <a:latin typeface="Tahoma"/>
                <a:cs typeface="Tahoma"/>
              </a:rPr>
              <a:t>.</a:t>
            </a:r>
            <a:r>
              <a:rPr sz="1300" b="1" spc="-63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тонн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(39%)</a:t>
            </a:r>
            <a:endParaRPr sz="13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5800" y="1200150"/>
            <a:ext cx="1828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СОБРАНО ОВОЩЕЙ</a:t>
            </a:r>
            <a:endParaRPr lang="ru-RU" dirty="0">
              <a:latin typeface="Tahoma"/>
              <a:cs typeface="Tahoma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5800" y="1657350"/>
            <a:ext cx="2087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СОБРАНО КАРТОФЕЛЯ</a:t>
            </a:r>
            <a:endParaRPr lang="ru-RU" dirty="0">
              <a:latin typeface="Tahoma"/>
              <a:cs typeface="Tahoma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5800" y="2114550"/>
            <a:ext cx="2950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СОБРАНО МАСЛИЧНЫХ КУЛЬТУР</a:t>
            </a:r>
            <a:endParaRPr lang="ru-RU" dirty="0">
              <a:latin typeface="Tahoma"/>
              <a:cs typeface="Tahoma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5800" y="2495550"/>
            <a:ext cx="2711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СОБРАНО САХАРНОЙ СВЕКЛЫ</a:t>
            </a:r>
            <a:endParaRPr lang="ru-RU" dirty="0">
              <a:latin typeface="Tahoma"/>
              <a:cs typeface="Tahoma"/>
            </a:endParaRPr>
          </a:p>
        </p:txBody>
      </p:sp>
      <p:pic>
        <p:nvPicPr>
          <p:cNvPr id="1026" name="Picture 2" descr="D:\Pictures\корзи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200150"/>
            <a:ext cx="2057400" cy="1493520"/>
          </a:xfrm>
          <a:prstGeom prst="rect">
            <a:avLst/>
          </a:prstGeom>
          <a:noFill/>
        </p:spPr>
      </p:pic>
      <p:sp>
        <p:nvSpPr>
          <p:cNvPr id="21" name="object 6"/>
          <p:cNvSpPr txBox="1">
            <a:spLocks/>
          </p:cNvSpPr>
          <p:nvPr/>
        </p:nvSpPr>
        <p:spPr>
          <a:xfrm>
            <a:off x="3124200" y="361950"/>
            <a:ext cx="2895600" cy="25639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marR="0" lvl="0" indent="0" algn="ctr" defTabSz="91440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4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Растениеводство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181600" y="2876549"/>
            <a:ext cx="3810000" cy="2057401"/>
          </a:xfrm>
          <a:prstGeom prst="rect">
            <a:avLst/>
          </a:prstGeom>
          <a:blipFill>
            <a:blip r:embed="rId4" cstate="print">
              <a:lum contrast="3000"/>
            </a:blip>
            <a:stretch>
              <a:fillRect/>
            </a:stretch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6"/>
          <p:cNvSpPr txBox="1"/>
          <p:nvPr/>
        </p:nvSpPr>
        <p:spPr>
          <a:xfrm>
            <a:off x="1752600" y="971550"/>
            <a:ext cx="6172200" cy="871952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КАЧЕСТВА ЖИЗНИ В СЕЛЬСКИХ ТЕРРИТОРИЯХ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6"/>
          <p:cNvSpPr txBox="1">
            <a:spLocks/>
          </p:cNvSpPr>
          <p:nvPr/>
        </p:nvSpPr>
        <p:spPr>
          <a:xfrm>
            <a:off x="685800" y="209550"/>
            <a:ext cx="7696200" cy="287176"/>
          </a:xfrm>
          <a:prstGeom prst="rect">
            <a:avLst/>
          </a:prstGeom>
          <a:solidFill>
            <a:srgbClr val="00922D"/>
          </a:solidFill>
        </p:spPr>
        <p:txBody>
          <a:bodyPr vert="horz" wrap="square" lIns="0" tIns="10079" rIns="0" bIns="0" rtlCol="0">
            <a:spAutoFit/>
          </a:bodyPr>
          <a:lstStyle/>
          <a:p>
            <a:pPr marL="10079" marR="0" lvl="0" indent="0" algn="ctr" defTabSz="91440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ЗАДАЧИ РАЗВИТИЯ АГРОПРОМЫШЛЕННОГО</a:t>
            </a:r>
            <a:r>
              <a:rPr kumimoji="0" lang="ru-RU" sz="1800" b="1" i="0" u="none" strike="noStrike" kern="0" cap="none" spc="-4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 КОМПЛЕКСА В 2021 ГОДУ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\\storage\Storage\Финансы\Управление эк. анализа АПК и реализации приоритетных программ\Отдел координации федеральных и областных программ\Общая\Отдел программ 2021\Отчет у Гончарова 26.01\Пухляков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876550"/>
            <a:ext cx="3018605" cy="1923123"/>
          </a:xfrm>
          <a:prstGeom prst="rect">
            <a:avLst/>
          </a:prstGeom>
          <a:noFill/>
        </p:spPr>
      </p:pic>
      <p:pic>
        <p:nvPicPr>
          <p:cNvPr id="9" name="Рисунок 8" descr="fc038955-4343-490d-8c89-94c5af3a63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76550"/>
            <a:ext cx="2456185" cy="1905000"/>
          </a:xfrm>
          <a:prstGeom prst="rect">
            <a:avLst/>
          </a:prstGeom>
        </p:spPr>
      </p:pic>
      <p:pic>
        <p:nvPicPr>
          <p:cNvPr id="10" name="Рисунок 9" descr="7925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876550"/>
            <a:ext cx="2438400" cy="1905000"/>
          </a:xfrm>
          <a:prstGeom prst="rect">
            <a:avLst/>
          </a:prstGeom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object 6"/>
          <p:cNvSpPr txBox="1"/>
          <p:nvPr/>
        </p:nvSpPr>
        <p:spPr>
          <a:xfrm>
            <a:off x="1600200" y="1962150"/>
            <a:ext cx="5791200" cy="25639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600" spc="-4" dirty="0" smtClean="0">
                <a:latin typeface="Tahoma"/>
                <a:cs typeface="Tahoma"/>
              </a:rPr>
              <a:t>Финансовое обеспечение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914400" y="2266950"/>
            <a:ext cx="7010400" cy="25639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600" spc="-4" dirty="0" smtClean="0">
                <a:latin typeface="Tahoma"/>
                <a:cs typeface="Tahoma"/>
              </a:rPr>
              <a:t>2021 г. – </a:t>
            </a:r>
            <a:r>
              <a:rPr lang="ru-RU" sz="1600" spc="-4" dirty="0" smtClean="0">
                <a:solidFill>
                  <a:srgbClr val="FF0000"/>
                </a:solidFill>
                <a:latin typeface="Tahoma"/>
                <a:cs typeface="Tahoma"/>
              </a:rPr>
              <a:t>1 </a:t>
            </a:r>
            <a:r>
              <a:rPr lang="ru-RU" sz="1600" spc="-4" smtClean="0">
                <a:latin typeface="Tahoma"/>
                <a:cs typeface="Tahoma"/>
              </a:rPr>
              <a:t>млрд </a:t>
            </a:r>
            <a:r>
              <a:rPr lang="ru-RU" sz="1600" spc="-4" dirty="0" smtClean="0">
                <a:latin typeface="Tahoma"/>
                <a:cs typeface="Tahoma"/>
              </a:rPr>
              <a:t>рублей</a:t>
            </a:r>
            <a:endParaRPr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70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5389" y="283559"/>
            <a:ext cx="1104921" cy="1158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535237" y="524206"/>
            <a:ext cx="6078566" cy="74884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951431">
              <a:spcBef>
                <a:spcPts val="79"/>
              </a:spcBef>
            </a:pPr>
            <a:r>
              <a:rPr spc="-4" dirty="0"/>
              <a:t>Правительство Ростовской </a:t>
            </a:r>
            <a:r>
              <a:rPr dirty="0"/>
              <a:t>области</a:t>
            </a:r>
          </a:p>
          <a:p>
            <a:pPr marL="951431" marR="4031"/>
            <a:r>
              <a:rPr spc="-4" dirty="0"/>
              <a:t>Министерство сельского хозяйства </a:t>
            </a:r>
            <a:r>
              <a:rPr dirty="0"/>
              <a:t>и </a:t>
            </a:r>
            <a:r>
              <a:rPr spc="-4" dirty="0"/>
              <a:t>продовольствия  Ростовской</a:t>
            </a:r>
            <a:r>
              <a:rPr spc="-8" dirty="0"/>
              <a:t> </a:t>
            </a:r>
            <a:r>
              <a:rPr dirty="0"/>
              <a:t>области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2133600" y="1906773"/>
            <a:ext cx="7010400" cy="2337714"/>
          </a:xfrm>
          <a:prstGeom prst="rect">
            <a:avLst/>
          </a:prstGeom>
        </p:spPr>
        <p:txBody>
          <a:bodyPr vert="horz" wrap="square" lIns="0" tIns="44346" rIns="0" bIns="0" rtlCol="0">
            <a:spAutoFit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Об итогах деятельности 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министерства сельского хозяйства и  продовольствия области в 2020 году и задачах на 2021 год</a:t>
            </a:r>
          </a:p>
          <a:p>
            <a:pPr algn="l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460407">
              <a:spcBef>
                <a:spcPts val="8"/>
              </a:spcBef>
            </a:pPr>
            <a:endParaRPr sz="23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460407">
              <a:spcBef>
                <a:spcPts val="8"/>
              </a:spcBef>
            </a:pPr>
            <a:endParaRPr sz="26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28154" y="141670"/>
            <a:ext cx="0" cy="1496199"/>
          </a:xfrm>
          <a:custGeom>
            <a:avLst/>
            <a:gdLst/>
            <a:ahLst/>
            <a:cxnLst/>
            <a:rect l="l" t="t" r="r" b="b"/>
            <a:pathLst>
              <a:path h="1885950">
                <a:moveTo>
                  <a:pt x="0" y="0"/>
                </a:moveTo>
                <a:lnTo>
                  <a:pt x="0" y="1885556"/>
                </a:lnTo>
              </a:path>
            </a:pathLst>
          </a:custGeom>
          <a:ln w="3175">
            <a:solidFill>
              <a:srgbClr val="0062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28153" y="141666"/>
            <a:ext cx="0" cy="1496199"/>
          </a:xfrm>
          <a:custGeom>
            <a:avLst/>
            <a:gdLst/>
            <a:ahLst/>
            <a:cxnLst/>
            <a:rect l="l" t="t" r="r" b="b"/>
            <a:pathLst>
              <a:path h="1885950">
                <a:moveTo>
                  <a:pt x="0" y="0"/>
                </a:moveTo>
                <a:lnTo>
                  <a:pt x="0" y="1885569"/>
                </a:lnTo>
              </a:path>
            </a:pathLst>
          </a:custGeom>
          <a:ln w="12700">
            <a:solidFill>
              <a:srgbClr val="0062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AutoShape 2" descr="https://www.donland.ru/upload/uf/fd7/kombayny-_1_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1" y="3409950"/>
            <a:ext cx="5105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s\Скот.jpg"/>
          <p:cNvPicPr>
            <a:picLocks noChangeAspect="1" noChangeArrowheads="1"/>
          </p:cNvPicPr>
          <p:nvPr/>
        </p:nvPicPr>
        <p:blipFill>
          <a:blip r:embed="rId2" cstate="print"/>
          <a:srcRect r="20915" b="10976"/>
          <a:stretch>
            <a:fillRect/>
          </a:stretch>
        </p:blipFill>
        <p:spPr bwMode="auto">
          <a:xfrm>
            <a:off x="6096000" y="1428750"/>
            <a:ext cx="3048000" cy="1042987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bject 20"/>
          <p:cNvSpPr txBox="1"/>
          <p:nvPr/>
        </p:nvSpPr>
        <p:spPr>
          <a:xfrm>
            <a:off x="2514600" y="895350"/>
            <a:ext cx="3429000" cy="270909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1096,7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тыс. тонн (100% к 2019 г.)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572000" y="2419350"/>
            <a:ext cx="2057400" cy="270909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24,4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тыс. тонн (100%) </a:t>
            </a:r>
            <a:r>
              <a:rPr sz="1300" b="1" spc="-8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sz="13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10200" y="1276350"/>
            <a:ext cx="2286000" cy="270909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246,8 </a:t>
            </a:r>
            <a:r>
              <a:rPr lang="ru-RU" sz="1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тыс. тонн (109%) </a:t>
            </a:r>
            <a:endParaRPr sz="13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6" name="Рисунок 45" descr="DSC_3064.JPG"/>
          <p:cNvPicPr>
            <a:picLocks noChangeAspect="1"/>
          </p:cNvPicPr>
          <p:nvPr/>
        </p:nvPicPr>
        <p:blipFill>
          <a:blip r:embed="rId3" cstate="print"/>
          <a:srcRect b="11459"/>
          <a:stretch>
            <a:fillRect/>
          </a:stretch>
        </p:blipFill>
        <p:spPr>
          <a:xfrm>
            <a:off x="1066800" y="3181350"/>
            <a:ext cx="3124200" cy="1828800"/>
          </a:xfrm>
          <a:prstGeom prst="rect">
            <a:avLst/>
          </a:prstGeom>
        </p:spPr>
      </p:pic>
      <p:sp>
        <p:nvSpPr>
          <p:cNvPr id="35" name="object 19"/>
          <p:cNvSpPr txBox="1"/>
          <p:nvPr/>
        </p:nvSpPr>
        <p:spPr>
          <a:xfrm>
            <a:off x="4267200" y="1657350"/>
            <a:ext cx="2362200" cy="270909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r>
              <a:rPr lang="ru-RU" b="1" spc="4" dirty="0" smtClean="0">
                <a:latin typeface="Tahoma"/>
                <a:cs typeface="Tahoma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253,1 </a:t>
            </a:r>
            <a:r>
              <a:rPr lang="ru-RU" sz="1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тыс. тонн (96,2%) </a:t>
            </a:r>
            <a:endParaRPr lang="ru-RU" sz="1300" b="1" spc="4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object 20"/>
          <p:cNvSpPr txBox="1"/>
          <p:nvPr/>
        </p:nvSpPr>
        <p:spPr>
          <a:xfrm>
            <a:off x="2209800" y="2038350"/>
            <a:ext cx="2286000" cy="270909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1699,6 </a:t>
            </a:r>
            <a:r>
              <a:rPr lang="ru-RU" sz="1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</a:t>
            </a:r>
            <a:r>
              <a:rPr lang="ru-RU" sz="1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штук (97,4%)</a:t>
            </a:r>
            <a:endParaRPr lang="ru-RU" sz="1300" b="1" spc="-4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object 17"/>
          <p:cNvSpPr txBox="1"/>
          <p:nvPr/>
        </p:nvSpPr>
        <p:spPr>
          <a:xfrm>
            <a:off x="762000" y="971550"/>
            <a:ext cx="24384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НАДОЕНО МОЛОКА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43" name="object 17"/>
          <p:cNvSpPr txBox="1"/>
          <p:nvPr/>
        </p:nvSpPr>
        <p:spPr>
          <a:xfrm>
            <a:off x="762000" y="1733550"/>
            <a:ext cx="37338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РЕАЛИЗОВАНО НА УБОЙ СКОТА И ПТИЦЫ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44" name="object 17"/>
          <p:cNvSpPr txBox="1"/>
          <p:nvPr/>
        </p:nvSpPr>
        <p:spPr>
          <a:xfrm>
            <a:off x="762000" y="2114550"/>
            <a:ext cx="18288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ПОЛУЧЕНО ЯИЦ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45" name="object 17"/>
          <p:cNvSpPr txBox="1"/>
          <p:nvPr/>
        </p:nvSpPr>
        <p:spPr>
          <a:xfrm>
            <a:off x="762000" y="1352550"/>
            <a:ext cx="46482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НАДОЕНО МОЛОКА В СЕЛЬХОЗПРЕДПРИЯТИЯХ И КФХ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47" name="object 17"/>
          <p:cNvSpPr txBox="1"/>
          <p:nvPr/>
        </p:nvSpPr>
        <p:spPr>
          <a:xfrm>
            <a:off x="762000" y="2495550"/>
            <a:ext cx="46482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ПРОИЗВЕДЕНО ПРОДУКЦИИ АКВАКУЛЬТУРЫ</a:t>
            </a:r>
            <a:endParaRPr dirty="0">
              <a:latin typeface="Tahoma"/>
              <a:cs typeface="Tahoma"/>
            </a:endParaRPr>
          </a:p>
        </p:txBody>
      </p:sp>
      <p:pic>
        <p:nvPicPr>
          <p:cNvPr id="49" name="Picture 3" descr="\\storage\Storage\Финансы\Управление эк. анализа АПК и реализации приоритетных программ\Отдел координации федеральных и областных программ\Общая\Отдел программ 2020\Отчет_Губернатору\для буклета\рыба\194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105150"/>
            <a:ext cx="4114800" cy="1981200"/>
          </a:xfrm>
          <a:prstGeom prst="rect">
            <a:avLst/>
          </a:prstGeom>
          <a:noFill/>
        </p:spPr>
      </p:pic>
      <p:sp>
        <p:nvSpPr>
          <p:cNvPr id="19" name="object 31"/>
          <p:cNvSpPr txBox="1"/>
          <p:nvPr/>
        </p:nvSpPr>
        <p:spPr>
          <a:xfrm>
            <a:off x="3352800" y="361950"/>
            <a:ext cx="2286000" cy="287176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sz="1800" b="1" spc="-4" dirty="0">
                <a:solidFill>
                  <a:srgbClr val="FF0000"/>
                </a:solidFill>
                <a:latin typeface="Tahoma"/>
                <a:cs typeface="Tahoma"/>
              </a:rPr>
              <a:t>Животноводство</a:t>
            </a:r>
            <a:endParaRPr sz="18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22" name="object 6"/>
          <p:cNvSpPr txBox="1">
            <a:spLocks/>
          </p:cNvSpPr>
          <p:nvPr/>
        </p:nvSpPr>
        <p:spPr>
          <a:xfrm>
            <a:off x="838200" y="93198"/>
            <a:ext cx="7696200" cy="2563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10079" rIns="0" bIns="0" rtlCol="0">
            <a:spAutoFit/>
          </a:bodyPr>
          <a:lstStyle/>
          <a:p>
            <a:pPr marL="10079" marR="0" lvl="0" indent="0" algn="ctr" defTabSz="91440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ИТОГИ РАЗВИТИЯ АГРОПРОМЫШЛЕННОГО КОМПЛЕКСА В  2020 ГОДУ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object 6"/>
          <p:cNvSpPr txBox="1">
            <a:spLocks/>
          </p:cNvSpPr>
          <p:nvPr/>
        </p:nvSpPr>
        <p:spPr>
          <a:xfrm>
            <a:off x="838200" y="93198"/>
            <a:ext cx="7696200" cy="287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10079" rIns="0" bIns="0" rtlCol="0">
            <a:spAutoFit/>
          </a:bodyPr>
          <a:lstStyle/>
          <a:p>
            <a:pPr marL="10079" marR="0" lvl="0" indent="0" algn="ctr" defTabSz="91440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ИТОГИ РАЗВИТИЯ АГРОПРОМЫШЛЕННОГО КОМПЛЕКСА В  2020 ГОДУ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object 17"/>
          <p:cNvSpPr txBox="1"/>
          <p:nvPr/>
        </p:nvSpPr>
        <p:spPr>
          <a:xfrm>
            <a:off x="762000" y="1581150"/>
            <a:ext cx="25146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ПРОИЗВЕДЕНО СЫРОВ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53" name="object 20"/>
          <p:cNvSpPr txBox="1"/>
          <p:nvPr/>
        </p:nvSpPr>
        <p:spPr>
          <a:xfrm>
            <a:off x="2971800" y="1504950"/>
            <a:ext cx="2514600" cy="270909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12,9 тыс.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тонн (116,8%) </a:t>
            </a:r>
          </a:p>
        </p:txBody>
      </p:sp>
      <p:sp>
        <p:nvSpPr>
          <p:cNvPr id="54" name="object 17"/>
          <p:cNvSpPr txBox="1"/>
          <p:nvPr/>
        </p:nvSpPr>
        <p:spPr>
          <a:xfrm>
            <a:off x="762000" y="2266950"/>
            <a:ext cx="32766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ПРОИЗВЕДЕНО МАСЛА СЛИВОЧНОГО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55" name="object 20"/>
          <p:cNvSpPr txBox="1"/>
          <p:nvPr/>
        </p:nvSpPr>
        <p:spPr>
          <a:xfrm>
            <a:off x="3962400" y="2190750"/>
            <a:ext cx="2286000" cy="270909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5,6  тыс.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тонн (109,2%)</a:t>
            </a:r>
          </a:p>
        </p:txBody>
      </p:sp>
      <p:sp>
        <p:nvSpPr>
          <p:cNvPr id="56" name="object 17"/>
          <p:cNvSpPr txBox="1"/>
          <p:nvPr/>
        </p:nvSpPr>
        <p:spPr>
          <a:xfrm>
            <a:off x="762000" y="1885950"/>
            <a:ext cx="25146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ПРОИЗВЕДЕНО ТВОРОГА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58" name="object 20"/>
          <p:cNvSpPr txBox="1"/>
          <p:nvPr/>
        </p:nvSpPr>
        <p:spPr>
          <a:xfrm>
            <a:off x="3048000" y="1809750"/>
            <a:ext cx="2514600" cy="270909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6,4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тонн (120,6%)</a:t>
            </a:r>
          </a:p>
        </p:txBody>
      </p:sp>
      <p:sp>
        <p:nvSpPr>
          <p:cNvPr id="60" name="object 17"/>
          <p:cNvSpPr txBox="1"/>
          <p:nvPr/>
        </p:nvSpPr>
        <p:spPr>
          <a:xfrm>
            <a:off x="762000" y="1276350"/>
            <a:ext cx="58674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ПРОИЗВЕДЕНО МАСЛА ПОДСОЛНЕЧНОГО НЕРАФИНИРОВАННОГО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61" name="object 20"/>
          <p:cNvSpPr txBox="1"/>
          <p:nvPr/>
        </p:nvSpPr>
        <p:spPr>
          <a:xfrm>
            <a:off x="6400800" y="1200150"/>
            <a:ext cx="2362200" cy="270909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801,9 тыс.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тонн (111,8%)  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057"/>
          <a:stretch/>
        </p:blipFill>
        <p:spPr>
          <a:xfrm>
            <a:off x="4953000" y="2724150"/>
            <a:ext cx="3581400" cy="2133600"/>
          </a:xfrm>
          <a:prstGeom prst="rect">
            <a:avLst/>
          </a:prstGeom>
        </p:spPr>
      </p:pic>
      <p:sp>
        <p:nvSpPr>
          <p:cNvPr id="15" name="object 77"/>
          <p:cNvSpPr txBox="1"/>
          <p:nvPr/>
        </p:nvSpPr>
        <p:spPr>
          <a:xfrm>
            <a:off x="1828800" y="438150"/>
            <a:ext cx="6052164" cy="287176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>
              <a:spcBef>
                <a:spcPts val="79"/>
              </a:spcBef>
            </a:pPr>
            <a:r>
              <a:rPr sz="1800" b="1" spc="-4" dirty="0">
                <a:solidFill>
                  <a:schemeClr val="accent4">
                    <a:lumMod val="75000"/>
                  </a:schemeClr>
                </a:solidFill>
                <a:latin typeface="Tahoma"/>
                <a:cs typeface="Tahoma"/>
              </a:rPr>
              <a:t>Пищевая </a:t>
            </a:r>
            <a:r>
              <a:rPr sz="1800" b="1" dirty="0">
                <a:solidFill>
                  <a:schemeClr val="accent4">
                    <a:lumMod val="75000"/>
                  </a:schemeClr>
                </a:solidFill>
                <a:latin typeface="Tahoma"/>
                <a:cs typeface="Tahoma"/>
              </a:rPr>
              <a:t>и </a:t>
            </a:r>
            <a:r>
              <a:rPr sz="1800" b="1" spc="-4" dirty="0">
                <a:solidFill>
                  <a:schemeClr val="accent4">
                    <a:lumMod val="75000"/>
                  </a:schemeClr>
                </a:solidFill>
                <a:latin typeface="Tahoma"/>
                <a:cs typeface="Tahoma"/>
              </a:rPr>
              <a:t>перерабатывающая</a:t>
            </a:r>
            <a:r>
              <a:rPr sz="1800" b="1" spc="-56" dirty="0">
                <a:solidFill>
                  <a:schemeClr val="accent4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800" b="1" spc="-4" dirty="0">
                <a:solidFill>
                  <a:schemeClr val="accent4">
                    <a:lumMod val="75000"/>
                  </a:schemeClr>
                </a:solidFill>
                <a:latin typeface="Tahoma"/>
                <a:cs typeface="Tahoma"/>
              </a:rPr>
              <a:t>промышленность</a:t>
            </a:r>
            <a:endParaRPr sz="1800" dirty="0">
              <a:solidFill>
                <a:schemeClr val="accent4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8434" name="AutoShape 2" descr="https://expertsouth.ru/upload/iblock/600/6003c9fd91daa19cbfa1e15a2d95ab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object 6"/>
          <p:cNvSpPr/>
          <p:nvPr/>
        </p:nvSpPr>
        <p:spPr>
          <a:xfrm>
            <a:off x="914400" y="2724150"/>
            <a:ext cx="3657600" cy="205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Pictures\техни_скот.jpg"/>
          <p:cNvPicPr>
            <a:picLocks noChangeAspect="1" noChangeArrowheads="1"/>
          </p:cNvPicPr>
          <p:nvPr/>
        </p:nvPicPr>
        <p:blipFill>
          <a:blip r:embed="rId3" cstate="print"/>
          <a:srcRect l="12727" r="40352"/>
          <a:stretch>
            <a:fillRect/>
          </a:stretch>
        </p:blipFill>
        <p:spPr bwMode="auto">
          <a:xfrm>
            <a:off x="6629400" y="895350"/>
            <a:ext cx="2362200" cy="2032000"/>
          </a:xfrm>
          <a:prstGeom prst="rect">
            <a:avLst/>
          </a:prstGeom>
          <a:noFill/>
        </p:spPr>
      </p:pic>
      <p:pic>
        <p:nvPicPr>
          <p:cNvPr id="4098" name="Picture 2" descr="D:\Pictures\Налог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876550"/>
            <a:ext cx="3581400" cy="21336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19"/>
          <p:cNvSpPr txBox="1"/>
          <p:nvPr/>
        </p:nvSpPr>
        <p:spPr>
          <a:xfrm>
            <a:off x="3434924" y="1539640"/>
            <a:ext cx="3663678" cy="564684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06298">
              <a:spcBef>
                <a:spcPts val="83"/>
              </a:spcBef>
            </a:pPr>
            <a:endParaRPr sz="2600" dirty="0">
              <a:latin typeface="Tahoma"/>
              <a:cs typeface="Tahoma"/>
            </a:endParaRPr>
          </a:p>
          <a:p>
            <a:pPr marL="10079"/>
            <a:endParaRPr lang="ru-RU" sz="1000" b="1" spc="20" dirty="0" smtClean="0">
              <a:solidFill>
                <a:srgbClr val="232323"/>
              </a:solidFill>
              <a:latin typeface="Tahoma"/>
              <a:cs typeface="Tahoma"/>
            </a:endParaRPr>
          </a:p>
        </p:txBody>
      </p:sp>
      <p:sp>
        <p:nvSpPr>
          <p:cNvPr id="34" name="object 77"/>
          <p:cNvSpPr txBox="1"/>
          <p:nvPr/>
        </p:nvSpPr>
        <p:spPr>
          <a:xfrm>
            <a:off x="1676400" y="742950"/>
            <a:ext cx="5442564" cy="25639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600" b="1" dirty="0" smtClean="0">
                <a:latin typeface="Tahoma"/>
                <a:cs typeface="Tahoma"/>
              </a:rPr>
              <a:t>Государственная поддержка   </a:t>
            </a:r>
            <a:r>
              <a:rPr lang="ru-RU" b="1" dirty="0" smtClean="0">
                <a:solidFill>
                  <a:srgbClr val="002060"/>
                </a:solidFill>
                <a:latin typeface="Tahoma"/>
                <a:cs typeface="Tahoma"/>
              </a:rPr>
              <a:t>4 716,5 </a:t>
            </a:r>
            <a:r>
              <a:rPr lang="ru-RU"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млн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рублей</a:t>
            </a:r>
            <a:r>
              <a:rPr lang="ru-RU" sz="1600" b="1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endParaRPr sz="1800" b="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31" name="object 17"/>
          <p:cNvSpPr txBox="1"/>
          <p:nvPr/>
        </p:nvSpPr>
        <p:spPr>
          <a:xfrm>
            <a:off x="609600" y="1504950"/>
            <a:ext cx="45720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ПРИОБРЕТЕНО СЕЛЬСКОХОЗЯЙСТВЕННОЙ ТЕХНИКИ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32" name="object 20"/>
          <p:cNvSpPr txBox="1"/>
          <p:nvPr/>
        </p:nvSpPr>
        <p:spPr>
          <a:xfrm>
            <a:off x="5029200" y="1428750"/>
            <a:ext cx="1600200" cy="270909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464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единицы</a:t>
            </a:r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33" name="object 17"/>
          <p:cNvSpPr txBox="1"/>
          <p:nvPr/>
        </p:nvSpPr>
        <p:spPr>
          <a:xfrm>
            <a:off x="609600" y="1885950"/>
            <a:ext cx="34290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МОДЕРНИЗИРОВАНО МОЛОЧНЫХ ФЕРМ 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44" name="object 20"/>
          <p:cNvSpPr txBox="1"/>
          <p:nvPr/>
        </p:nvSpPr>
        <p:spPr>
          <a:xfrm>
            <a:off x="4114800" y="1809750"/>
            <a:ext cx="1600200" cy="270909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17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единиц</a:t>
            </a:r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45" name="object 17"/>
          <p:cNvSpPr txBox="1"/>
          <p:nvPr/>
        </p:nvSpPr>
        <p:spPr>
          <a:xfrm>
            <a:off x="609600" y="2266950"/>
            <a:ext cx="5257800" cy="441065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ПРИОБРЕТЕНО ВЫСОКОПРОДУКТИВНОГО ПЛЕМЕННОГО МОЛОДНЯКА КРС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56" name="object 20"/>
          <p:cNvSpPr txBox="1"/>
          <p:nvPr/>
        </p:nvSpPr>
        <p:spPr>
          <a:xfrm>
            <a:off x="5486400" y="2266950"/>
            <a:ext cx="1600200" cy="270909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3060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голов</a:t>
            </a:r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57" name="object 17"/>
          <p:cNvSpPr txBox="1"/>
          <p:nvPr/>
        </p:nvSpPr>
        <p:spPr>
          <a:xfrm>
            <a:off x="609600" y="2876550"/>
            <a:ext cx="50292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ВВЕДЕНО В ЭКСПЛУАТАЦИЮ МЕЛИОРИРУЕМЫХ ЗЕМЕЛЬ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58" name="object 20"/>
          <p:cNvSpPr txBox="1"/>
          <p:nvPr/>
        </p:nvSpPr>
        <p:spPr>
          <a:xfrm>
            <a:off x="5334000" y="2800350"/>
            <a:ext cx="1600200" cy="270909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3,5 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тыс. га</a:t>
            </a:r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59" name="object 17"/>
          <p:cNvSpPr txBox="1"/>
          <p:nvPr/>
        </p:nvSpPr>
        <p:spPr>
          <a:xfrm>
            <a:off x="609600" y="3333750"/>
            <a:ext cx="34290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ПОЛУЧИЛИ ГРАНТОВУЮ ПОДДЕРЖКУ 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60" name="object 20"/>
          <p:cNvSpPr txBox="1"/>
          <p:nvPr/>
        </p:nvSpPr>
        <p:spPr>
          <a:xfrm>
            <a:off x="3962400" y="3257550"/>
            <a:ext cx="1600200" cy="270909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73  г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лавы КФХ </a:t>
            </a:r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1" name="object 17"/>
          <p:cNvSpPr txBox="1"/>
          <p:nvPr/>
        </p:nvSpPr>
        <p:spPr>
          <a:xfrm>
            <a:off x="381000" y="3943350"/>
            <a:ext cx="34290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b="1" dirty="0" smtClean="0">
                <a:solidFill>
                  <a:srgbClr val="232323"/>
                </a:solidFill>
                <a:latin typeface="Tahoma"/>
                <a:cs typeface="Tahoma"/>
              </a:rPr>
              <a:t>ПОЛУЧЕНО ЛЬГОТНЫХ КРЕДИТОВ </a:t>
            </a:r>
            <a:endParaRPr b="1" dirty="0">
              <a:latin typeface="Tahoma"/>
              <a:cs typeface="Tahoma"/>
            </a:endParaRPr>
          </a:p>
        </p:txBody>
      </p:sp>
      <p:sp>
        <p:nvSpPr>
          <p:cNvPr id="62" name="object 20"/>
          <p:cNvSpPr txBox="1"/>
          <p:nvPr/>
        </p:nvSpPr>
        <p:spPr>
          <a:xfrm>
            <a:off x="3733800" y="3867150"/>
            <a:ext cx="1905000" cy="301687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/>
            <a:r>
              <a:rPr lang="ru-RU" sz="1600" b="1" spc="-4" dirty="0" smtClean="0">
                <a:solidFill>
                  <a:srgbClr val="002060"/>
                </a:solidFill>
                <a:latin typeface="Tahoma"/>
                <a:cs typeface="Tahoma"/>
              </a:rPr>
              <a:t>23,8</a:t>
            </a:r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err="1" smtClean="0">
                <a:solidFill>
                  <a:srgbClr val="002060"/>
                </a:solidFill>
                <a:latin typeface="Tahoma"/>
                <a:cs typeface="Tahoma"/>
              </a:rPr>
              <a:t>млрд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рублей </a:t>
            </a:r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20" name="object 6"/>
          <p:cNvSpPr txBox="1">
            <a:spLocks/>
          </p:cNvSpPr>
          <p:nvPr/>
        </p:nvSpPr>
        <p:spPr>
          <a:xfrm>
            <a:off x="838200" y="93198"/>
            <a:ext cx="7696200" cy="287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10079" rIns="0" bIns="0" rtlCol="0">
            <a:spAutoFit/>
          </a:bodyPr>
          <a:lstStyle/>
          <a:p>
            <a:pPr marL="10079" marR="0" lvl="0" indent="0" algn="ctr" defTabSz="91440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ИТОГИ РАЗВИТИЯ АГРОПРОМЫШЛЕННОГО КОМПЛЕКСА В  2020 ГОДУ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8" name="AutoShape 2" descr="https://thumbs.dreamstime.com/b/%D0%B7%D0%BD%D0%B0%D1%87%D0%BE%D0%BA-%D0%BF%D0%BE%D0%BB%D1%8F-%D1%82%D1%80%D0%B0%D0%BA%D1%82%D0%BE%D1%80%D0%B0-%D0%BC%D0%BE%D1%87%D0%B0-119301094.jpg"/>
          <p:cNvSpPr>
            <a:spLocks noChangeAspect="1" noChangeArrowheads="1"/>
          </p:cNvSpPr>
          <p:nvPr/>
        </p:nvSpPr>
        <p:spPr bwMode="auto">
          <a:xfrm>
            <a:off x="123500" y="-114608"/>
            <a:ext cx="241958" cy="241811"/>
          </a:xfrm>
          <a:prstGeom prst="rect">
            <a:avLst/>
          </a:prstGeom>
          <a:noFill/>
        </p:spPr>
        <p:txBody>
          <a:bodyPr vert="horz" wrap="square" lIns="72567" tIns="36283" rIns="72567" bIns="3628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thumbs.dreamstime.com/b/%D0%B7%D0%BD%D0%B0%D1%87%D0%BE%D0%BA-%D0%BF%D0%BE%D0%BB%D1%8F-%D1%82%D1%80%D0%B0%D0%BA%D1%82%D0%BE%D1%80%D0%B0-%D0%BC%D0%BE%D1%87%D0%B0-119301094.jpg"/>
          <p:cNvSpPr>
            <a:spLocks noChangeAspect="1" noChangeArrowheads="1"/>
          </p:cNvSpPr>
          <p:nvPr/>
        </p:nvSpPr>
        <p:spPr bwMode="auto">
          <a:xfrm>
            <a:off x="123500" y="-114608"/>
            <a:ext cx="241958" cy="241811"/>
          </a:xfrm>
          <a:prstGeom prst="rect">
            <a:avLst/>
          </a:prstGeom>
          <a:noFill/>
        </p:spPr>
        <p:txBody>
          <a:bodyPr vert="horz" wrap="square" lIns="72567" tIns="36283" rIns="72567" bIns="3628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6200" y="1200150"/>
            <a:ext cx="32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Заработная плата (полный круг)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6200" y="2140863"/>
            <a:ext cx="304800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Заработная плата (крупные и средние предприятия) </a:t>
            </a:r>
          </a:p>
          <a:p>
            <a:pPr algn="ctr"/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00400" y="2123986"/>
            <a:ext cx="2743200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Рост к аналогичному периоду 2019 г</a:t>
            </a:r>
            <a:r>
              <a:rPr lang="en-US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ru-RU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2876550"/>
            <a:ext cx="6019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альдированный финансовый результат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(10 мес. 2020г)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 аналогичный период 2019 года - 87,2 млрд рублей убытка).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 descr="961-672409e5e0259d248e1056ab3739fe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819150"/>
            <a:ext cx="3048000" cy="2057400"/>
          </a:xfrm>
          <a:prstGeom prst="rect">
            <a:avLst/>
          </a:prstGeom>
        </p:spPr>
      </p:pic>
      <p:sp>
        <p:nvSpPr>
          <p:cNvPr id="16" name="object 55"/>
          <p:cNvSpPr txBox="1"/>
          <p:nvPr/>
        </p:nvSpPr>
        <p:spPr>
          <a:xfrm>
            <a:off x="381000" y="895350"/>
            <a:ext cx="2590800" cy="289211"/>
          </a:xfrm>
          <a:prstGeom prst="rect">
            <a:avLst/>
          </a:prstGeom>
        </p:spPr>
        <p:txBody>
          <a:bodyPr vert="horz" wrap="square" lIns="0" tIns="12094" rIns="0" bIns="0" rtlCol="0">
            <a:spAutoFit/>
          </a:bodyPr>
          <a:lstStyle/>
          <a:p>
            <a:pPr marL="10079" algn="ctr">
              <a:spcBef>
                <a:spcPts val="95"/>
              </a:spcBef>
            </a:pPr>
            <a:r>
              <a:rPr lang="ru-RU" sz="1800" b="1" spc="8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30 086,5 </a:t>
            </a:r>
            <a:r>
              <a:rPr lang="ru-RU" sz="1050" b="1" spc="8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руб.</a:t>
            </a:r>
            <a:endParaRPr sz="105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24200" y="1200150"/>
            <a:ext cx="27567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Рост к аналогичному периоду 2019 г</a:t>
            </a:r>
            <a:r>
              <a:rPr lang="en-US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object 55"/>
          <p:cNvSpPr txBox="1"/>
          <p:nvPr/>
        </p:nvSpPr>
        <p:spPr>
          <a:xfrm>
            <a:off x="3276600" y="895350"/>
            <a:ext cx="2438400" cy="289211"/>
          </a:xfrm>
          <a:prstGeom prst="rect">
            <a:avLst/>
          </a:prstGeom>
        </p:spPr>
        <p:txBody>
          <a:bodyPr vert="horz" wrap="square" lIns="0" tIns="12094" rIns="0" bIns="0" rtlCol="0">
            <a:spAutoFit/>
          </a:bodyPr>
          <a:lstStyle/>
          <a:p>
            <a:pPr marL="10079" algn="ctr">
              <a:spcBef>
                <a:spcPts val="95"/>
              </a:spcBef>
            </a:pPr>
            <a:r>
              <a:rPr lang="ru-RU" sz="1800" b="1" spc="8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+9,1 </a:t>
            </a:r>
            <a:r>
              <a:rPr lang="ru-RU" sz="1050" b="1" spc="8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sz="9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object 55"/>
          <p:cNvSpPr txBox="1"/>
          <p:nvPr/>
        </p:nvSpPr>
        <p:spPr>
          <a:xfrm>
            <a:off x="381000" y="1794561"/>
            <a:ext cx="2590800" cy="289211"/>
          </a:xfrm>
          <a:prstGeom prst="rect">
            <a:avLst/>
          </a:prstGeom>
        </p:spPr>
        <p:txBody>
          <a:bodyPr vert="horz" wrap="square" lIns="0" tIns="12094" rIns="0" bIns="0" rtlCol="0">
            <a:spAutoFit/>
          </a:bodyPr>
          <a:lstStyle/>
          <a:p>
            <a:pPr marL="10079" algn="ctr">
              <a:spcBef>
                <a:spcPts val="95"/>
              </a:spcBef>
            </a:pPr>
            <a:r>
              <a:rPr lang="ru-RU" sz="1800" b="1" spc="8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34 469,1 </a:t>
            </a:r>
            <a:r>
              <a:rPr lang="ru-RU" sz="1050" b="1" spc="8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</a:t>
            </a:r>
            <a:r>
              <a:rPr lang="ru-RU" sz="1050" b="1" spc="8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sz="900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object 55"/>
          <p:cNvSpPr txBox="1"/>
          <p:nvPr/>
        </p:nvSpPr>
        <p:spPr>
          <a:xfrm>
            <a:off x="3276600" y="1794561"/>
            <a:ext cx="2514600" cy="289211"/>
          </a:xfrm>
          <a:prstGeom prst="rect">
            <a:avLst/>
          </a:prstGeom>
        </p:spPr>
        <p:txBody>
          <a:bodyPr vert="horz" wrap="square" lIns="0" tIns="12094" rIns="0" bIns="0" rtlCol="0">
            <a:spAutoFit/>
          </a:bodyPr>
          <a:lstStyle/>
          <a:p>
            <a:pPr marL="10079" algn="ctr">
              <a:spcBef>
                <a:spcPts val="95"/>
              </a:spcBef>
            </a:pPr>
            <a:r>
              <a:rPr lang="ru-RU" sz="1800" b="1" spc="8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+10,2 </a:t>
            </a:r>
            <a:r>
              <a:rPr lang="ru-RU" sz="1050" b="1" spc="8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sz="9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object 55"/>
          <p:cNvSpPr txBox="1"/>
          <p:nvPr/>
        </p:nvSpPr>
        <p:spPr>
          <a:xfrm>
            <a:off x="152400" y="3714750"/>
            <a:ext cx="6019800" cy="289211"/>
          </a:xfrm>
          <a:prstGeom prst="rect">
            <a:avLst/>
          </a:prstGeom>
        </p:spPr>
        <p:txBody>
          <a:bodyPr vert="horz" wrap="square" lIns="0" tIns="12094" rIns="0" bIns="0" rtlCol="0">
            <a:spAutoFit/>
          </a:bodyPr>
          <a:lstStyle/>
          <a:p>
            <a:pPr marL="10079" algn="ctr">
              <a:spcBef>
                <a:spcPts val="95"/>
              </a:spcBef>
            </a:pPr>
            <a:r>
              <a:rPr lang="ru-RU" sz="1800" b="1" spc="8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37,7 </a:t>
            </a:r>
            <a:r>
              <a:rPr lang="ru-RU" sz="1600" b="1" spc="8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млрд</a:t>
            </a:r>
            <a:r>
              <a:rPr lang="ru-RU" sz="1600" b="1" spc="8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рублей прибыли</a:t>
            </a:r>
            <a:endParaRPr sz="1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Рисунок 22" descr="4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952750"/>
            <a:ext cx="3048000" cy="2133600"/>
          </a:xfrm>
          <a:prstGeom prst="rect">
            <a:avLst/>
          </a:prstGeom>
        </p:spPr>
      </p:pic>
      <p:sp>
        <p:nvSpPr>
          <p:cNvPr id="22" name="object 6"/>
          <p:cNvSpPr txBox="1">
            <a:spLocks/>
          </p:cNvSpPr>
          <p:nvPr/>
        </p:nvSpPr>
        <p:spPr>
          <a:xfrm>
            <a:off x="685800" y="209550"/>
            <a:ext cx="7696200" cy="287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10079" rIns="0" bIns="0" rtlCol="0">
            <a:spAutoFit/>
          </a:bodyPr>
          <a:lstStyle/>
          <a:p>
            <a:pPr marL="10079" marR="0" lvl="0" indent="0" algn="ctr" defTabSz="91440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ИТОГИ РАЗВИТИЯ АГРОПРОМЫШЛЕННОГО КОМПЛЕКСА В  2020 ГОДУ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6931" y="1428750"/>
            <a:ext cx="1264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 мес.2020 г.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98077" y="2571750"/>
            <a:ext cx="11998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 мес.2020 г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94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1200150"/>
            <a:ext cx="91440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400" i="1" spc="-4" dirty="0" smtClean="0">
                <a:solidFill>
                  <a:schemeClr val="tx1"/>
                </a:solidFill>
              </a:rPr>
              <a:t> в разрезе налоговых платежей (</a:t>
            </a:r>
            <a:r>
              <a:rPr lang="ru-RU" sz="1400" i="1" spc="-4" dirty="0" err="1" smtClean="0">
                <a:solidFill>
                  <a:schemeClr val="tx1"/>
                </a:solidFill>
              </a:rPr>
              <a:t>млн</a:t>
            </a:r>
            <a:r>
              <a:rPr lang="ru-RU" sz="1400" i="1" spc="-4" dirty="0" smtClean="0">
                <a:solidFill>
                  <a:schemeClr val="tx1"/>
                </a:solidFill>
              </a:rPr>
              <a:t> рублей):</a:t>
            </a:r>
            <a:endParaRPr sz="1400" i="1" dirty="0">
              <a:solidFill>
                <a:schemeClr val="tx1"/>
              </a:solidFill>
            </a:endParaRPr>
          </a:p>
        </p:txBody>
      </p:sp>
      <p:sp>
        <p:nvSpPr>
          <p:cNvPr id="9218" name="AutoShape 2" descr="https://thumbs.dreamstime.com/b/%D0%B7%D0%BD%D0%B0%D1%87%D0%BE%D0%BA-%D0%BF%D0%BE%D0%BB%D1%8F-%D1%82%D1%80%D0%B0%D0%BA%D1%82%D0%BE%D1%80%D0%B0-%D0%BC%D0%BE%D1%87%D0%B0-119301094.jpg"/>
          <p:cNvSpPr>
            <a:spLocks noChangeAspect="1" noChangeArrowheads="1"/>
          </p:cNvSpPr>
          <p:nvPr/>
        </p:nvSpPr>
        <p:spPr bwMode="auto">
          <a:xfrm>
            <a:off x="123500" y="-114608"/>
            <a:ext cx="241958" cy="241811"/>
          </a:xfrm>
          <a:prstGeom prst="rect">
            <a:avLst/>
          </a:prstGeom>
          <a:noFill/>
        </p:spPr>
        <p:txBody>
          <a:bodyPr vert="horz" wrap="square" lIns="72567" tIns="36283" rIns="72567" bIns="3628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thumbs.dreamstime.com/b/%D0%B7%D0%BD%D0%B0%D1%87%D0%BE%D0%BA-%D0%BF%D0%BE%D0%BB%D1%8F-%D1%82%D1%80%D0%B0%D0%BA%D1%82%D0%BE%D1%80%D0%B0-%D0%BC%D0%BE%D1%87%D0%B0-119301094.jpg"/>
          <p:cNvSpPr>
            <a:spLocks noChangeAspect="1" noChangeArrowheads="1"/>
          </p:cNvSpPr>
          <p:nvPr/>
        </p:nvSpPr>
        <p:spPr bwMode="auto">
          <a:xfrm>
            <a:off x="123500" y="-114608"/>
            <a:ext cx="241958" cy="241811"/>
          </a:xfrm>
          <a:prstGeom prst="rect">
            <a:avLst/>
          </a:prstGeom>
          <a:noFill/>
        </p:spPr>
        <p:txBody>
          <a:bodyPr vert="horz" wrap="square" lIns="72567" tIns="36283" rIns="72567" bIns="3628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28600" y="1581150"/>
            <a:ext cx="518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НДФЛ  - 3414,1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темп роста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106,1%)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8600" y="1962150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Налог на прибыль - 1842,5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(127,6%)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1885950"/>
            <a:ext cx="434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Местные налоги и сборы – 219,1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(106,2%)</a:t>
            </a:r>
            <a:endParaRPr lang="ru-RU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1581150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Региональные налоги и сборы – 377,4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(73,1%) </a:t>
            </a:r>
            <a:endParaRPr lang="ru-RU" dirty="0"/>
          </a:p>
        </p:txBody>
      </p:sp>
      <p:sp>
        <p:nvSpPr>
          <p:cNvPr id="29" name="object 55"/>
          <p:cNvSpPr txBox="1"/>
          <p:nvPr/>
        </p:nvSpPr>
        <p:spPr>
          <a:xfrm>
            <a:off x="381000" y="2343150"/>
            <a:ext cx="8382000" cy="227656"/>
          </a:xfrm>
          <a:prstGeom prst="rect">
            <a:avLst/>
          </a:prstGeom>
        </p:spPr>
        <p:txBody>
          <a:bodyPr vert="horz" wrap="square" lIns="0" tIns="12094" rIns="0" bIns="0" rtlCol="0">
            <a:spAutoFit/>
          </a:bodyPr>
          <a:lstStyle/>
          <a:p>
            <a:pPr marL="10079" algn="ctr">
              <a:spcBef>
                <a:spcPts val="95"/>
              </a:spcBef>
            </a:pPr>
            <a:r>
              <a:rPr lang="ru-RU" b="1" spc="8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Налоги, предусмотренные специальными налоговыми режимами – 1420,8 </a:t>
            </a:r>
            <a:r>
              <a:rPr lang="ru-RU" spc="8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(101,3%)</a:t>
            </a:r>
            <a:endParaRPr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8600" y="264795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итогам 2020 года </a:t>
            </a:r>
            <a:r>
              <a:rPr lang="ru-RU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Земельный налог – 1420,9 </a:t>
            </a:r>
            <a:r>
              <a:rPr lang="ru-RU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</a:t>
            </a:r>
            <a:r>
              <a:rPr lang="ru-RU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руб. (по сельским поселениям)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ЕСХН – 1144,5 </a:t>
            </a:r>
            <a:r>
              <a:rPr lang="ru-RU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</a:t>
            </a:r>
            <a:r>
              <a:rPr lang="ru-RU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руб.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19400" y="2419350"/>
            <a:ext cx="7391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1435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Поступило в консолидированный бюджет области </a:t>
            </a:r>
          </a:p>
          <a:p>
            <a:pPr algn="ctr"/>
            <a:r>
              <a:rPr lang="ru-RU" sz="2000" b="1" dirty="0" smtClean="0"/>
              <a:t>7 273,9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рублей</a:t>
            </a:r>
            <a:r>
              <a:rPr lang="ru-RU" sz="2000" dirty="0" smtClean="0"/>
              <a:t> или</a:t>
            </a:r>
            <a:r>
              <a:rPr lang="ru-RU" sz="2000" i="1" dirty="0" smtClean="0"/>
              <a:t> </a:t>
            </a:r>
            <a:r>
              <a:rPr lang="ru-RU" sz="2000" dirty="0" smtClean="0"/>
              <a:t>107,2% </a:t>
            </a:r>
            <a:r>
              <a:rPr lang="ru-RU" dirty="0" smtClean="0"/>
              <a:t>(9 мес.2020 г.)</a:t>
            </a:r>
            <a:endParaRPr lang="ru-RU" dirty="0"/>
          </a:p>
        </p:txBody>
      </p:sp>
      <p:sp>
        <p:nvSpPr>
          <p:cNvPr id="22" name="object 6"/>
          <p:cNvSpPr txBox="1">
            <a:spLocks/>
          </p:cNvSpPr>
          <p:nvPr/>
        </p:nvSpPr>
        <p:spPr>
          <a:xfrm>
            <a:off x="685800" y="209550"/>
            <a:ext cx="7696200" cy="287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10079" rIns="0" bIns="0" rtlCol="0">
            <a:spAutoFit/>
          </a:bodyPr>
          <a:lstStyle/>
          <a:p>
            <a:pPr marL="10079" marR="0" lvl="0" indent="0" algn="ctr" defTabSz="91440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ИТОГИ РАЗВИТИЯ АГРОПРОМЫШЛЕННОГО КОМПЛЕКСА В  2020 ГОДУ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Рисунок 17" descr="Золото пол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257550"/>
            <a:ext cx="3505200" cy="1788900"/>
          </a:xfrm>
          <a:prstGeom prst="rect">
            <a:avLst/>
          </a:prstGeom>
        </p:spPr>
      </p:pic>
      <p:pic>
        <p:nvPicPr>
          <p:cNvPr id="19" name="Рисунок 18" descr="Поле, овц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257550"/>
            <a:ext cx="3426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45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object 6"/>
          <p:cNvSpPr txBox="1">
            <a:spLocks/>
          </p:cNvSpPr>
          <p:nvPr/>
        </p:nvSpPr>
        <p:spPr>
          <a:xfrm>
            <a:off x="838200" y="93198"/>
            <a:ext cx="7696200" cy="2563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10079" rIns="0" bIns="0" rtlCol="0">
            <a:spAutoFit/>
          </a:bodyPr>
          <a:lstStyle/>
          <a:p>
            <a:pPr marL="10079" marR="0" lvl="0" indent="0" algn="ctr" defTabSz="91440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ИТОГИ РАЗВИТИЯ АГРОПРОМЫШЛЕННОГО КОМПЛЕКСА В  2020 ГОДУ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object 17"/>
          <p:cNvSpPr txBox="1"/>
          <p:nvPr/>
        </p:nvSpPr>
        <p:spPr>
          <a:xfrm>
            <a:off x="533400" y="1885950"/>
            <a:ext cx="32766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ВВОД МЕЛИОРИРУЕМЫХ ЗЕМЕЛЬ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56" name="object 17"/>
          <p:cNvSpPr txBox="1"/>
          <p:nvPr/>
        </p:nvSpPr>
        <p:spPr>
          <a:xfrm>
            <a:off x="609600" y="1352550"/>
            <a:ext cx="25146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ЭКСПОРТ ПРОДУКЦИИ АПК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58" name="object 20"/>
          <p:cNvSpPr txBox="1"/>
          <p:nvPr/>
        </p:nvSpPr>
        <p:spPr>
          <a:xfrm>
            <a:off x="3048000" y="1200150"/>
            <a:ext cx="1371600" cy="455575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 algn="ctr"/>
            <a:r>
              <a:rPr lang="ru-RU" sz="1200" b="1" spc="-4" dirty="0" smtClean="0">
                <a:solidFill>
                  <a:srgbClr val="002060"/>
                </a:solidFill>
                <a:latin typeface="Tahoma"/>
                <a:cs typeface="Tahoma"/>
              </a:rPr>
              <a:t>план</a:t>
            </a:r>
          </a:p>
          <a:p>
            <a:pPr marL="17134" algn="ctr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5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err="1" smtClean="0">
                <a:solidFill>
                  <a:srgbClr val="002060"/>
                </a:solidFill>
                <a:latin typeface="Tahoma"/>
                <a:cs typeface="Tahoma"/>
              </a:rPr>
              <a:t>млрд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en-US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$</a:t>
            </a:r>
            <a:endParaRPr lang="ru-RU" sz="1300" b="1" spc="-4" dirty="0" smtClean="0">
              <a:solidFill>
                <a:srgbClr val="002060"/>
              </a:solidFill>
              <a:latin typeface="Tahoma"/>
              <a:cs typeface="Tahoma"/>
            </a:endParaRPr>
          </a:p>
        </p:txBody>
      </p:sp>
      <p:pic>
        <p:nvPicPr>
          <p:cNvPr id="5122" name="Picture 2" descr="D:\Pictures\кооперат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876550"/>
            <a:ext cx="2590800" cy="1884363"/>
          </a:xfrm>
          <a:prstGeom prst="rect">
            <a:avLst/>
          </a:prstGeom>
          <a:noFill/>
        </p:spPr>
      </p:pic>
      <p:sp>
        <p:nvSpPr>
          <p:cNvPr id="18" name="object 77"/>
          <p:cNvSpPr txBox="1"/>
          <p:nvPr/>
        </p:nvSpPr>
        <p:spPr>
          <a:xfrm>
            <a:off x="457200" y="514350"/>
            <a:ext cx="6019800" cy="25639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600" b="1" dirty="0" smtClean="0">
                <a:solidFill>
                  <a:schemeClr val="accent2"/>
                </a:solidFill>
                <a:latin typeface="Tahoma"/>
                <a:cs typeface="Tahoma"/>
              </a:rPr>
              <a:t>Региональный проект «Экспорт продукции АПК»</a:t>
            </a:r>
            <a:endParaRPr sz="1800" b="1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9" name="object 77"/>
          <p:cNvSpPr txBox="1"/>
          <p:nvPr/>
        </p:nvSpPr>
        <p:spPr>
          <a:xfrm>
            <a:off x="533400" y="819150"/>
            <a:ext cx="6019800" cy="25639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600" b="1" dirty="0" smtClean="0">
                <a:latin typeface="Tahoma"/>
                <a:cs typeface="Tahoma"/>
              </a:rPr>
              <a:t>Финансовое обеспечение </a:t>
            </a:r>
            <a:r>
              <a:rPr lang="ru-RU" b="1" dirty="0" smtClean="0">
                <a:solidFill>
                  <a:srgbClr val="002060"/>
                </a:solidFill>
                <a:latin typeface="Tahoma"/>
                <a:cs typeface="Tahoma"/>
              </a:rPr>
              <a:t>170,3 </a:t>
            </a:r>
            <a:r>
              <a:rPr lang="ru-RU"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млн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рублей</a:t>
            </a:r>
            <a:r>
              <a:rPr lang="ru-RU" sz="1600" b="1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endParaRPr sz="1800" b="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21" name="object 20"/>
          <p:cNvSpPr txBox="1"/>
          <p:nvPr/>
        </p:nvSpPr>
        <p:spPr>
          <a:xfrm>
            <a:off x="4343400" y="1200150"/>
            <a:ext cx="1371600" cy="455575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 algn="ctr"/>
            <a:r>
              <a:rPr lang="ru-RU" sz="1200" b="1" spc="-4" dirty="0" smtClean="0">
                <a:solidFill>
                  <a:srgbClr val="002060"/>
                </a:solidFill>
                <a:latin typeface="Tahoma"/>
                <a:cs typeface="Tahoma"/>
              </a:rPr>
              <a:t>факт</a:t>
            </a:r>
          </a:p>
          <a:p>
            <a:pPr marL="17134" algn="ctr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5,8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err="1" smtClean="0">
                <a:solidFill>
                  <a:srgbClr val="002060"/>
                </a:solidFill>
                <a:latin typeface="Tahoma"/>
                <a:cs typeface="Tahoma"/>
              </a:rPr>
              <a:t>млрд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en-US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$</a:t>
            </a:r>
            <a:endParaRPr lang="ru-RU" sz="1300" b="1" spc="-4" dirty="0" smtClean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22" name="object 20"/>
          <p:cNvSpPr txBox="1"/>
          <p:nvPr/>
        </p:nvSpPr>
        <p:spPr>
          <a:xfrm>
            <a:off x="3276600" y="1733550"/>
            <a:ext cx="1371600" cy="455575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 algn="ctr"/>
            <a:r>
              <a:rPr lang="ru-RU" sz="1200" b="1" spc="-4" dirty="0" smtClean="0">
                <a:solidFill>
                  <a:srgbClr val="002060"/>
                </a:solidFill>
                <a:latin typeface="Tahoma"/>
                <a:cs typeface="Tahoma"/>
              </a:rPr>
              <a:t>план</a:t>
            </a:r>
          </a:p>
          <a:p>
            <a:pPr marL="17134" algn="ctr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2,5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тыс. га</a:t>
            </a:r>
          </a:p>
        </p:txBody>
      </p:sp>
      <p:sp>
        <p:nvSpPr>
          <p:cNvPr id="23" name="object 20"/>
          <p:cNvSpPr txBox="1"/>
          <p:nvPr/>
        </p:nvSpPr>
        <p:spPr>
          <a:xfrm>
            <a:off x="4572000" y="1733550"/>
            <a:ext cx="1371600" cy="455575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 algn="ctr"/>
            <a:r>
              <a:rPr lang="ru-RU" sz="1200" b="1" spc="-4" dirty="0" smtClean="0">
                <a:solidFill>
                  <a:srgbClr val="002060"/>
                </a:solidFill>
                <a:latin typeface="Tahoma"/>
                <a:cs typeface="Tahoma"/>
              </a:rPr>
              <a:t>факт</a:t>
            </a:r>
          </a:p>
          <a:p>
            <a:pPr marL="17134" algn="ctr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2,5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тыс. га</a:t>
            </a:r>
          </a:p>
        </p:txBody>
      </p:sp>
      <p:pic>
        <p:nvPicPr>
          <p:cNvPr id="5123" name="Picture 3" descr="D:\Pictures\Экс_Им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14350"/>
            <a:ext cx="2667000" cy="1984375"/>
          </a:xfrm>
          <a:prstGeom prst="rect">
            <a:avLst/>
          </a:prstGeom>
          <a:noFill/>
        </p:spPr>
      </p:pic>
      <p:sp>
        <p:nvSpPr>
          <p:cNvPr id="25" name="object 77"/>
          <p:cNvSpPr txBox="1"/>
          <p:nvPr/>
        </p:nvSpPr>
        <p:spPr>
          <a:xfrm>
            <a:off x="228600" y="2571750"/>
            <a:ext cx="7086600" cy="502620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600" b="1" dirty="0" smtClean="0">
                <a:solidFill>
                  <a:schemeClr val="accent2"/>
                </a:solidFill>
                <a:latin typeface="Tahoma"/>
                <a:cs typeface="Tahoma"/>
              </a:rPr>
              <a:t>Региональный проект «Создание системы поддержки фермеров и развитие сельской кооперации»</a:t>
            </a:r>
            <a:endParaRPr sz="1800" b="1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26" name="object 77"/>
          <p:cNvSpPr txBox="1"/>
          <p:nvPr/>
        </p:nvSpPr>
        <p:spPr>
          <a:xfrm>
            <a:off x="304800" y="3181350"/>
            <a:ext cx="6019800" cy="25639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600" b="1" dirty="0" smtClean="0">
                <a:latin typeface="Tahoma"/>
                <a:cs typeface="Tahoma"/>
              </a:rPr>
              <a:t>Финансовое обеспечение </a:t>
            </a:r>
            <a:r>
              <a:rPr lang="ru-RU" b="1" dirty="0" smtClean="0">
                <a:solidFill>
                  <a:srgbClr val="002060"/>
                </a:solidFill>
                <a:latin typeface="Tahoma"/>
                <a:cs typeface="Tahoma"/>
              </a:rPr>
              <a:t>49,9 </a:t>
            </a:r>
            <a:r>
              <a:rPr lang="ru-RU" sz="1300" b="1" dirty="0" err="1" smtClean="0">
                <a:solidFill>
                  <a:srgbClr val="002060"/>
                </a:solidFill>
                <a:latin typeface="Tahoma"/>
                <a:cs typeface="Tahoma"/>
              </a:rPr>
              <a:t>млн</a:t>
            </a:r>
            <a:r>
              <a:rPr lang="ru-RU" sz="1300" b="1" dirty="0" smtClean="0">
                <a:solidFill>
                  <a:srgbClr val="002060"/>
                </a:solidFill>
                <a:latin typeface="Tahoma"/>
                <a:cs typeface="Tahoma"/>
              </a:rPr>
              <a:t> рублей</a:t>
            </a:r>
            <a:r>
              <a:rPr lang="ru-RU" sz="1600" b="1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endParaRPr sz="1800" b="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27" name="object 17"/>
          <p:cNvSpPr txBox="1"/>
          <p:nvPr/>
        </p:nvSpPr>
        <p:spPr>
          <a:xfrm>
            <a:off x="152400" y="3562350"/>
            <a:ext cx="3352800" cy="441065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КОЛИЧЕСТВО КФХ И КООПЕРАТИВОВ, ПОЛУЧИВШИХ ПОДДЕРЖКУ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28" name="object 20"/>
          <p:cNvSpPr txBox="1"/>
          <p:nvPr/>
        </p:nvSpPr>
        <p:spPr>
          <a:xfrm>
            <a:off x="3352800" y="3486150"/>
            <a:ext cx="1371600" cy="455575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 algn="ctr"/>
            <a:r>
              <a:rPr lang="ru-RU" sz="1200" b="1" spc="-4" dirty="0" smtClean="0">
                <a:solidFill>
                  <a:srgbClr val="002060"/>
                </a:solidFill>
                <a:latin typeface="Tahoma"/>
                <a:cs typeface="Tahoma"/>
              </a:rPr>
              <a:t>план</a:t>
            </a:r>
          </a:p>
          <a:p>
            <a:pPr marL="17134" algn="ctr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14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единиц</a:t>
            </a:r>
          </a:p>
        </p:txBody>
      </p:sp>
      <p:sp>
        <p:nvSpPr>
          <p:cNvPr id="30" name="object 20"/>
          <p:cNvSpPr txBox="1"/>
          <p:nvPr/>
        </p:nvSpPr>
        <p:spPr>
          <a:xfrm>
            <a:off x="4648200" y="3486150"/>
            <a:ext cx="1371600" cy="455575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 algn="ctr"/>
            <a:r>
              <a:rPr lang="ru-RU" sz="1200" b="1" spc="-4" dirty="0" smtClean="0">
                <a:solidFill>
                  <a:srgbClr val="002060"/>
                </a:solidFill>
                <a:latin typeface="Tahoma"/>
                <a:cs typeface="Tahoma"/>
              </a:rPr>
              <a:t>факт</a:t>
            </a:r>
          </a:p>
          <a:p>
            <a:pPr marL="17134" algn="ctr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16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единиц</a:t>
            </a:r>
          </a:p>
        </p:txBody>
      </p:sp>
      <p:sp>
        <p:nvSpPr>
          <p:cNvPr id="31" name="object 17"/>
          <p:cNvSpPr txBox="1"/>
          <p:nvPr/>
        </p:nvSpPr>
        <p:spPr>
          <a:xfrm>
            <a:off x="152400" y="4248150"/>
            <a:ext cx="3352800" cy="656508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ВОВЛЕЧЕНО В СУБЪЕКТЫ СЕЛЬСКОГО  МАЛОГО И СРЕДЕНОГО ПРЕДПРИНИМАТЕЛЬСТВА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32" name="object 20"/>
          <p:cNvSpPr txBox="1"/>
          <p:nvPr/>
        </p:nvSpPr>
        <p:spPr>
          <a:xfrm>
            <a:off x="3429000" y="4324350"/>
            <a:ext cx="1371600" cy="455575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 algn="ctr"/>
            <a:r>
              <a:rPr lang="ru-RU" sz="1200" b="1" spc="-4" dirty="0" smtClean="0">
                <a:solidFill>
                  <a:srgbClr val="002060"/>
                </a:solidFill>
                <a:latin typeface="Tahoma"/>
                <a:cs typeface="Tahoma"/>
              </a:rPr>
              <a:t>план</a:t>
            </a:r>
          </a:p>
          <a:p>
            <a:pPr marL="17134" algn="ctr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124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единицы</a:t>
            </a:r>
          </a:p>
        </p:txBody>
      </p:sp>
      <p:sp>
        <p:nvSpPr>
          <p:cNvPr id="33" name="object 20"/>
          <p:cNvSpPr txBox="1"/>
          <p:nvPr/>
        </p:nvSpPr>
        <p:spPr>
          <a:xfrm>
            <a:off x="4724400" y="4324350"/>
            <a:ext cx="1371600" cy="455575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 algn="ctr"/>
            <a:r>
              <a:rPr lang="ru-RU" sz="1200" b="1" spc="-4" dirty="0" smtClean="0">
                <a:solidFill>
                  <a:srgbClr val="002060"/>
                </a:solidFill>
                <a:latin typeface="Tahoma"/>
                <a:cs typeface="Tahoma"/>
              </a:rPr>
              <a:t>факт</a:t>
            </a:r>
          </a:p>
          <a:p>
            <a:pPr marL="17134" algn="ctr"/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139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единиц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6200" y="4781550"/>
            <a:ext cx="899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 descr="065_x_large_new_origin_copyr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6007" y="2918300"/>
            <a:ext cx="3279410" cy="18859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object 6"/>
          <p:cNvSpPr txBox="1">
            <a:spLocks/>
          </p:cNvSpPr>
          <p:nvPr/>
        </p:nvSpPr>
        <p:spPr>
          <a:xfrm>
            <a:off x="685800" y="209550"/>
            <a:ext cx="7696200" cy="2563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10079" rIns="0" bIns="0" rtlCol="0">
            <a:spAutoFit/>
          </a:bodyPr>
          <a:lstStyle/>
          <a:p>
            <a:pPr marL="10079" marR="0" lvl="0" indent="0" algn="ctr" defTabSz="91440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ИТОГИ РАЗВИТИЯ АГРОПРОМЫШЛЕННОГО КОМПЛЕКСА В  2020 ГОДУ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object 17"/>
          <p:cNvSpPr txBox="1"/>
          <p:nvPr/>
        </p:nvSpPr>
        <p:spPr>
          <a:xfrm>
            <a:off x="609600" y="971550"/>
            <a:ext cx="45720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СОПРОВОЖДЕНИЕ ИНВЕСТИЦИОННЫХ ПРОЕКТОВ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29200" y="895350"/>
            <a:ext cx="609600" cy="301687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/>
            <a:r>
              <a:rPr lang="ru-RU" sz="1600" b="1" spc="-4" dirty="0" smtClean="0">
                <a:solidFill>
                  <a:srgbClr val="002060"/>
                </a:solidFill>
                <a:latin typeface="Tahoma"/>
                <a:cs typeface="Tahoma"/>
              </a:rPr>
              <a:t>22</a:t>
            </a:r>
          </a:p>
        </p:txBody>
      </p:sp>
      <p:sp>
        <p:nvSpPr>
          <p:cNvPr id="21" name="object 17"/>
          <p:cNvSpPr txBox="1"/>
          <p:nvPr/>
        </p:nvSpPr>
        <p:spPr>
          <a:xfrm>
            <a:off x="609600" y="1276350"/>
            <a:ext cx="45720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ОБЪЕМ ИНВЕСТИЦИЙ ПО ПРОЕКТАМ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22" name="object 20"/>
          <p:cNvSpPr txBox="1"/>
          <p:nvPr/>
        </p:nvSpPr>
        <p:spPr>
          <a:xfrm>
            <a:off x="3810000" y="1200150"/>
            <a:ext cx="1905000" cy="301687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/>
            <a:r>
              <a:rPr lang="ru-RU" sz="1600" b="1" spc="-4" dirty="0" smtClean="0">
                <a:solidFill>
                  <a:srgbClr val="002060"/>
                </a:solidFill>
                <a:latin typeface="Tahoma"/>
                <a:cs typeface="Tahoma"/>
              </a:rPr>
              <a:t>77</a:t>
            </a:r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err="1" smtClean="0">
                <a:solidFill>
                  <a:srgbClr val="002060"/>
                </a:solidFill>
                <a:latin typeface="Tahoma"/>
                <a:cs typeface="Tahoma"/>
              </a:rPr>
              <a:t>млрд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рублей </a:t>
            </a:r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23" name="object 77"/>
          <p:cNvSpPr txBox="1"/>
          <p:nvPr/>
        </p:nvSpPr>
        <p:spPr>
          <a:xfrm>
            <a:off x="381000" y="2038350"/>
            <a:ext cx="6019800" cy="256399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10079" algn="ctr">
              <a:spcBef>
                <a:spcPts val="79"/>
              </a:spcBef>
            </a:pPr>
            <a:r>
              <a:rPr lang="ru-RU" sz="1600" b="1" dirty="0" smtClean="0">
                <a:solidFill>
                  <a:schemeClr val="accent2"/>
                </a:solidFill>
                <a:latin typeface="Tahoma"/>
                <a:cs typeface="Tahoma"/>
              </a:rPr>
              <a:t>ПРОГНОЗ ОБЪЕМА ИНВЕСТИЦИЙ </a:t>
            </a:r>
            <a:endParaRPr sz="1800" b="1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pic>
        <p:nvPicPr>
          <p:cNvPr id="6146" name="Picture 2" descr="D:\Pictures\смайли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71750"/>
            <a:ext cx="762000" cy="685800"/>
          </a:xfrm>
          <a:prstGeom prst="rect">
            <a:avLst/>
          </a:prstGeom>
          <a:noFill/>
        </p:spPr>
      </p:pic>
      <p:pic>
        <p:nvPicPr>
          <p:cNvPr id="6147" name="Picture 3" descr="D:\Pictures\антисмайлик.jpg"/>
          <p:cNvPicPr>
            <a:picLocks noChangeAspect="1" noChangeArrowheads="1"/>
          </p:cNvPicPr>
          <p:nvPr/>
        </p:nvPicPr>
        <p:blipFill>
          <a:blip r:embed="rId4" cstate="print"/>
          <a:srcRect l="9148" r="8259" b="8209"/>
          <a:stretch>
            <a:fillRect/>
          </a:stretch>
        </p:blipFill>
        <p:spPr bwMode="auto">
          <a:xfrm>
            <a:off x="304800" y="3562350"/>
            <a:ext cx="838200" cy="762000"/>
          </a:xfrm>
          <a:prstGeom prst="rect">
            <a:avLst/>
          </a:prstGeom>
          <a:noFill/>
        </p:spPr>
      </p:pic>
      <p:sp>
        <p:nvSpPr>
          <p:cNvPr id="24" name="object 17"/>
          <p:cNvSpPr txBox="1"/>
          <p:nvPr/>
        </p:nvSpPr>
        <p:spPr>
          <a:xfrm>
            <a:off x="1219200" y="2571750"/>
            <a:ext cx="23622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ОПТИМИСТИЧНЫЙ</a:t>
            </a:r>
          </a:p>
        </p:txBody>
      </p:sp>
      <p:sp>
        <p:nvSpPr>
          <p:cNvPr id="25" name="object 20"/>
          <p:cNvSpPr txBox="1"/>
          <p:nvPr/>
        </p:nvSpPr>
        <p:spPr>
          <a:xfrm>
            <a:off x="2971800" y="2495550"/>
            <a:ext cx="1905000" cy="301687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/>
            <a:r>
              <a:rPr lang="ru-RU" sz="1600" b="1" spc="-4" dirty="0" smtClean="0">
                <a:solidFill>
                  <a:srgbClr val="002060"/>
                </a:solidFill>
                <a:latin typeface="Tahoma"/>
                <a:cs typeface="Tahoma"/>
              </a:rPr>
              <a:t>34,6</a:t>
            </a:r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err="1" smtClean="0">
                <a:solidFill>
                  <a:srgbClr val="002060"/>
                </a:solidFill>
                <a:latin typeface="Tahoma"/>
                <a:cs typeface="Tahoma"/>
              </a:rPr>
              <a:t>млрд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рублей </a:t>
            </a:r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26" name="object 17"/>
          <p:cNvSpPr txBox="1"/>
          <p:nvPr/>
        </p:nvSpPr>
        <p:spPr>
          <a:xfrm>
            <a:off x="1219200" y="3638550"/>
            <a:ext cx="23622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ПЕССИМИСТИЧНЫЙ 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27" name="object 20"/>
          <p:cNvSpPr txBox="1"/>
          <p:nvPr/>
        </p:nvSpPr>
        <p:spPr>
          <a:xfrm>
            <a:off x="3048000" y="3562350"/>
            <a:ext cx="1905000" cy="301687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/>
            <a:r>
              <a:rPr lang="ru-RU" sz="1600" b="1" spc="-4" dirty="0" smtClean="0">
                <a:solidFill>
                  <a:srgbClr val="002060"/>
                </a:solidFill>
                <a:latin typeface="Tahoma"/>
                <a:cs typeface="Tahoma"/>
              </a:rPr>
              <a:t>33</a:t>
            </a:r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err="1" smtClean="0">
                <a:solidFill>
                  <a:srgbClr val="002060"/>
                </a:solidFill>
                <a:latin typeface="Tahoma"/>
                <a:cs typeface="Tahoma"/>
              </a:rPr>
              <a:t>млрд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рублей </a:t>
            </a:r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28" name="object 20"/>
          <p:cNvSpPr txBox="1"/>
          <p:nvPr/>
        </p:nvSpPr>
        <p:spPr>
          <a:xfrm>
            <a:off x="2667000" y="2876550"/>
            <a:ext cx="1905000" cy="301687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/>
            <a:r>
              <a:rPr lang="ru-RU" sz="1600" b="1" spc="-4" dirty="0" smtClean="0">
                <a:solidFill>
                  <a:srgbClr val="002060"/>
                </a:solidFill>
                <a:latin typeface="Tahoma"/>
                <a:cs typeface="Tahoma"/>
              </a:rPr>
              <a:t>105</a:t>
            </a:r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% </a:t>
            </a:r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29" name="object 17"/>
          <p:cNvSpPr txBox="1"/>
          <p:nvPr/>
        </p:nvSpPr>
        <p:spPr>
          <a:xfrm>
            <a:off x="1295400" y="2952750"/>
            <a:ext cx="23622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ТЕМП РОСТА</a:t>
            </a:r>
          </a:p>
        </p:txBody>
      </p:sp>
      <p:sp>
        <p:nvSpPr>
          <p:cNvPr id="30" name="object 17"/>
          <p:cNvSpPr txBox="1"/>
          <p:nvPr/>
        </p:nvSpPr>
        <p:spPr>
          <a:xfrm>
            <a:off x="1295400" y="3943350"/>
            <a:ext cx="23622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ТЕМП РОСТА</a:t>
            </a:r>
          </a:p>
        </p:txBody>
      </p:sp>
      <p:sp>
        <p:nvSpPr>
          <p:cNvPr id="31" name="object 20"/>
          <p:cNvSpPr txBox="1"/>
          <p:nvPr/>
        </p:nvSpPr>
        <p:spPr>
          <a:xfrm>
            <a:off x="2590800" y="3867150"/>
            <a:ext cx="1905000" cy="301687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/>
            <a:r>
              <a:rPr lang="ru-RU" sz="1600" b="1" spc="-4" dirty="0" smtClean="0">
                <a:solidFill>
                  <a:srgbClr val="002060"/>
                </a:solidFill>
                <a:latin typeface="Tahoma"/>
                <a:cs typeface="Tahoma"/>
              </a:rPr>
              <a:t>100</a:t>
            </a:r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% </a:t>
            </a:r>
            <a:r>
              <a:rPr lang="ru-RU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300" b="1" spc="-4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36" name="object 17"/>
          <p:cNvSpPr txBox="1"/>
          <p:nvPr/>
        </p:nvSpPr>
        <p:spPr>
          <a:xfrm>
            <a:off x="5715000" y="1276350"/>
            <a:ext cx="3352800" cy="871952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ЗАВЕРШЕНА 2-я ОЧЕРЕДЬ СТРОИТЕЛЬСТВА ЗАВОДА ПО ПРОИЗВОДСТВУ КОРМОВ ДЛЯ ДОМАШНИХ ЖИВОТНЫХ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38" name="object 17"/>
          <p:cNvSpPr txBox="1"/>
          <p:nvPr/>
        </p:nvSpPr>
        <p:spPr>
          <a:xfrm>
            <a:off x="5486400" y="2419350"/>
            <a:ext cx="2895600" cy="225621"/>
          </a:xfrm>
          <a:prstGeom prst="rect">
            <a:avLst/>
          </a:prstGeom>
        </p:spPr>
        <p:txBody>
          <a:bodyPr vert="horz" wrap="square" lIns="0" tIns="10079" rIns="0" bIns="0" rtlCol="0">
            <a:spAutoFit/>
          </a:bodyPr>
          <a:lstStyle/>
          <a:p>
            <a:pPr marL="40315">
              <a:spcBef>
                <a:spcPts val="476"/>
              </a:spcBef>
            </a:pPr>
            <a:r>
              <a:rPr lang="ru-RU" dirty="0" smtClean="0">
                <a:solidFill>
                  <a:srgbClr val="232323"/>
                </a:solidFill>
                <a:latin typeface="Tahoma"/>
                <a:cs typeface="Tahoma"/>
              </a:rPr>
              <a:t>СОЗДАНО НОВЫХ РАБОЧИХ МЕСТ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39" name="object 20"/>
          <p:cNvSpPr txBox="1"/>
          <p:nvPr/>
        </p:nvSpPr>
        <p:spPr>
          <a:xfrm>
            <a:off x="8382000" y="2343150"/>
            <a:ext cx="609600" cy="301687"/>
          </a:xfrm>
          <a:prstGeom prst="rect">
            <a:avLst/>
          </a:prstGeom>
        </p:spPr>
        <p:txBody>
          <a:bodyPr vert="horz" wrap="square" lIns="0" tIns="54929" rIns="0" bIns="0" rtlCol="0">
            <a:spAutoFit/>
          </a:bodyPr>
          <a:lstStyle/>
          <a:p>
            <a:pPr marL="17134"/>
            <a:r>
              <a:rPr lang="ru-RU" sz="1600" b="1" spc="-4" dirty="0" smtClean="0">
                <a:solidFill>
                  <a:srgbClr val="002060"/>
                </a:solidFill>
                <a:latin typeface="Tahoma"/>
                <a:cs typeface="Tahoma"/>
              </a:rPr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3007</TotalTime>
  <Words>978</Words>
  <Application>Microsoft Office PowerPoint</Application>
  <PresentationFormat>Экран (16:9)</PresentationFormat>
  <Paragraphs>195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Правительство Ростовской области Министерство сельского хозяйства и продовольствия  Ростовской области</vt:lpstr>
      <vt:lpstr>ИТОГИ РАЗВИТИЯ АГРОПРОМЫШЛЕННОГО КОМПЛЕКСА В  2020 ГОДУ</vt:lpstr>
      <vt:lpstr>Слайд 3</vt:lpstr>
      <vt:lpstr>Слайд 4</vt:lpstr>
      <vt:lpstr>Слайд 5</vt:lpstr>
      <vt:lpstr>Слайд 6</vt:lpstr>
      <vt:lpstr> в разрезе налоговых платежей (млн рублей):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Правительство Ростовской области Министерство сельского хозяйства и продовольствия  Ростовской области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Презентация_3</dc:title>
  <dc:creator>Семенюк Наталья Петровна</dc:creator>
  <cp:lastModifiedBy>kulikova</cp:lastModifiedBy>
  <cp:revision>498</cp:revision>
  <cp:lastPrinted>2021-01-25T09:16:09Z</cp:lastPrinted>
  <dcterms:created xsi:type="dcterms:W3CDTF">2020-02-16T12:39:45Z</dcterms:created>
  <dcterms:modified xsi:type="dcterms:W3CDTF">2021-01-27T15:43:15Z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2020-02-16T00:00:00Z</vt:filetime>
  </property>
  <property fmtid="{D5CDD505-2E9C-101B-9397-08002B2CF9AE}" pid="3" name="Creator">
    <vt:lpwstr>Adobe Illustrator CC 2017 (Windows)</vt:lpwstr>
  </property>
  <property fmtid="{D5CDD505-2E9C-101B-9397-08002B2CF9AE}" pid="4" name="LastSaved">
    <vt:filetime>2020-02-16T00:00:00Z</vt:filetime>
  </property>
</Properties>
</file>